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7"/>
  </p:notesMasterIdLst>
  <p:sldIdLst>
    <p:sldId id="256" r:id="rId2"/>
    <p:sldId id="494" r:id="rId3"/>
    <p:sldId id="350" r:id="rId4"/>
    <p:sldId id="449" r:id="rId5"/>
    <p:sldId id="450" r:id="rId6"/>
    <p:sldId id="416" r:id="rId7"/>
    <p:sldId id="352" r:id="rId8"/>
    <p:sldId id="369" r:id="rId9"/>
    <p:sldId id="439" r:id="rId10"/>
    <p:sldId id="361" r:id="rId11"/>
    <p:sldId id="371" r:id="rId12"/>
    <p:sldId id="451" r:id="rId13"/>
    <p:sldId id="425" r:id="rId14"/>
    <p:sldId id="493" r:id="rId15"/>
    <p:sldId id="454" r:id="rId16"/>
    <p:sldId id="457" r:id="rId17"/>
    <p:sldId id="458" r:id="rId18"/>
    <p:sldId id="459" r:id="rId19"/>
    <p:sldId id="460" r:id="rId20"/>
    <p:sldId id="461" r:id="rId21"/>
    <p:sldId id="468" r:id="rId22"/>
    <p:sldId id="477" r:id="rId23"/>
    <p:sldId id="463" r:id="rId24"/>
    <p:sldId id="472" r:id="rId25"/>
    <p:sldId id="464" r:id="rId26"/>
    <p:sldId id="384" r:id="rId27"/>
    <p:sldId id="368" r:id="rId28"/>
    <p:sldId id="355" r:id="rId29"/>
    <p:sldId id="351" r:id="rId30"/>
    <p:sldId id="357" r:id="rId31"/>
    <p:sldId id="385" r:id="rId32"/>
    <p:sldId id="432" r:id="rId33"/>
    <p:sldId id="438" r:id="rId34"/>
    <p:sldId id="388" r:id="rId35"/>
    <p:sldId id="389" r:id="rId36"/>
    <p:sldId id="404" r:id="rId37"/>
    <p:sldId id="394" r:id="rId38"/>
    <p:sldId id="399" r:id="rId39"/>
    <p:sldId id="398" r:id="rId40"/>
    <p:sldId id="401" r:id="rId41"/>
    <p:sldId id="406" r:id="rId42"/>
    <p:sldId id="410" r:id="rId43"/>
    <p:sldId id="422" r:id="rId44"/>
    <p:sldId id="408" r:id="rId45"/>
    <p:sldId id="409" r:id="rId46"/>
    <p:sldId id="437" r:id="rId47"/>
    <p:sldId id="423" r:id="rId48"/>
    <p:sldId id="420" r:id="rId49"/>
    <p:sldId id="421" r:id="rId50"/>
    <p:sldId id="402" r:id="rId51"/>
    <p:sldId id="403" r:id="rId52"/>
    <p:sldId id="481" r:id="rId53"/>
    <p:sldId id="482" r:id="rId54"/>
    <p:sldId id="446" r:id="rId55"/>
    <p:sldId id="495" r:id="rId5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66"/>
    <a:srgbClr val="CC6600"/>
    <a:srgbClr val="1966B3"/>
    <a:srgbClr val="FF9900"/>
    <a:srgbClr val="FF3300"/>
    <a:srgbClr val="FFFF00"/>
    <a:srgbClr val="000000"/>
    <a:srgbClr val="C1D1D3"/>
    <a:srgbClr val="5AA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70675" autoAdjust="0"/>
  </p:normalViewPr>
  <p:slideViewPr>
    <p:cSldViewPr>
      <p:cViewPr>
        <p:scale>
          <a:sx n="60" d="100"/>
          <a:sy n="60" d="100"/>
        </p:scale>
        <p:origin x="-1949" y="-86"/>
      </p:cViewPr>
      <p:guideLst>
        <p:guide orient="horz" pos="2160"/>
        <p:guide pos="2880"/>
      </p:guideLst>
    </p:cSldViewPr>
  </p:slideViewPr>
  <p:notesTextViewPr>
    <p:cViewPr>
      <p:scale>
        <a:sx n="100" d="100"/>
        <a:sy n="100" d="100"/>
      </p:scale>
      <p:origin x="0" y="0"/>
    </p:cViewPr>
  </p:notesTextViewPr>
  <p:sorterViewPr>
    <p:cViewPr>
      <p:scale>
        <a:sx n="90" d="100"/>
        <a:sy n="90" d="100"/>
      </p:scale>
      <p:origin x="0" y="77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FE28A-E1D6-4469-81F7-BB4D0EB59D20}" type="doc">
      <dgm:prSet loTypeId="urn:microsoft.com/office/officeart/2005/8/layout/radial1" loCatId="relationship" qsTypeId="urn:microsoft.com/office/officeart/2005/8/quickstyle/3d1" qsCatId="3D" csTypeId="urn:microsoft.com/office/officeart/2005/8/colors/colorful5" csCatId="colorful" phldr="1"/>
      <dgm:spPr/>
      <dgm:t>
        <a:bodyPr/>
        <a:lstStyle/>
        <a:p>
          <a:endParaRPr lang="en-US"/>
        </a:p>
      </dgm:t>
    </dgm:pt>
    <dgm:pt modelId="{5FB55047-05A4-4426-B461-1238E036A3F0}">
      <dgm:prSet phldrT="[Text]"/>
      <dgm:spPr/>
      <dgm:t>
        <a:bodyPr/>
        <a:lstStyle/>
        <a:p>
          <a:r>
            <a:rPr lang="en-US" dirty="0" smtClean="0"/>
            <a:t>Big </a:t>
          </a:r>
          <a:r>
            <a:rPr lang="en-US" altLang="zh-CN" dirty="0" smtClean="0"/>
            <a:t>Data Analytics</a:t>
          </a:r>
          <a:endParaRPr lang="en-US" dirty="0"/>
        </a:p>
      </dgm:t>
    </dgm:pt>
    <dgm:pt modelId="{87A97380-E960-4B56-81B3-5A194112A677}" type="parTrans" cxnId="{BB026D2F-EACD-4B0B-8F2A-4E6B026D0B1E}">
      <dgm:prSet/>
      <dgm:spPr/>
      <dgm:t>
        <a:bodyPr/>
        <a:lstStyle/>
        <a:p>
          <a:endParaRPr lang="en-US"/>
        </a:p>
      </dgm:t>
    </dgm:pt>
    <dgm:pt modelId="{52E81B70-4E4C-4AB4-A1DD-5F35736B9098}" type="sibTrans" cxnId="{BB026D2F-EACD-4B0B-8F2A-4E6B026D0B1E}">
      <dgm:prSet/>
      <dgm:spPr/>
      <dgm:t>
        <a:bodyPr/>
        <a:lstStyle/>
        <a:p>
          <a:endParaRPr lang="en-US"/>
        </a:p>
      </dgm:t>
    </dgm:pt>
    <dgm:pt modelId="{DEA82471-7B7B-44E0-A55C-57859F95EC81}">
      <dgm:prSet phldrT="[Text]" custT="1"/>
      <dgm:spPr>
        <a:solidFill>
          <a:srgbClr val="7030A0"/>
        </a:solidFill>
      </dgm:spPr>
      <dgm:t>
        <a:bodyPr/>
        <a:lstStyle/>
        <a:p>
          <a:r>
            <a:rPr lang="en-US" sz="1800" dirty="0" smtClean="0"/>
            <a:t>Machine Learning</a:t>
          </a:r>
          <a:endParaRPr lang="en-US" sz="1800" dirty="0"/>
        </a:p>
      </dgm:t>
    </dgm:pt>
    <dgm:pt modelId="{FB41003E-50FE-48BF-A6CF-4C4F11E50411}" type="parTrans" cxnId="{59B19FAE-EEC2-4A32-A34A-1FC74EAEBA1C}">
      <dgm:prSet/>
      <dgm:spPr>
        <a:ln w="38100"/>
      </dgm:spPr>
      <dgm:t>
        <a:bodyPr/>
        <a:lstStyle/>
        <a:p>
          <a:endParaRPr lang="en-US"/>
        </a:p>
      </dgm:t>
    </dgm:pt>
    <dgm:pt modelId="{C353EF09-86E4-489A-899C-5037425C53E6}" type="sibTrans" cxnId="{59B19FAE-EEC2-4A32-A34A-1FC74EAEBA1C}">
      <dgm:prSet/>
      <dgm:spPr/>
      <dgm:t>
        <a:bodyPr/>
        <a:lstStyle/>
        <a:p>
          <a:endParaRPr lang="en-US"/>
        </a:p>
      </dgm:t>
    </dgm:pt>
    <dgm:pt modelId="{C818DE8A-C77D-49A7-9CAB-3E0B10D9ACBB}">
      <dgm:prSet phldrT="[Text]" custT="1"/>
      <dgm:spPr>
        <a:solidFill>
          <a:srgbClr val="00B0F0"/>
        </a:solidFill>
      </dgm:spPr>
      <dgm:t>
        <a:bodyPr lIns="0" tIns="0" rIns="0" bIns="0"/>
        <a:lstStyle/>
        <a:p>
          <a:r>
            <a:rPr lang="en-US" sz="1800" dirty="0" smtClean="0"/>
            <a:t>Pattern Recognition</a:t>
          </a:r>
          <a:endParaRPr lang="en-US" sz="1800" dirty="0"/>
        </a:p>
      </dgm:t>
    </dgm:pt>
    <dgm:pt modelId="{8502FA26-AB97-442D-8F95-E341E19D089F}" type="parTrans" cxnId="{D1DC6CF0-1CBD-44B9-BA4C-808722CE2F65}">
      <dgm:prSet/>
      <dgm:spPr>
        <a:ln w="38100"/>
      </dgm:spPr>
      <dgm:t>
        <a:bodyPr/>
        <a:lstStyle/>
        <a:p>
          <a:endParaRPr lang="en-US"/>
        </a:p>
      </dgm:t>
    </dgm:pt>
    <dgm:pt modelId="{90AE7205-EED9-4DF0-A545-C8B4EDC14405}" type="sibTrans" cxnId="{D1DC6CF0-1CBD-44B9-BA4C-808722CE2F65}">
      <dgm:prSet/>
      <dgm:spPr/>
      <dgm:t>
        <a:bodyPr/>
        <a:lstStyle/>
        <a:p>
          <a:endParaRPr lang="en-US"/>
        </a:p>
      </dgm:t>
    </dgm:pt>
    <dgm:pt modelId="{3F59AA82-7BA0-45DA-BB2D-9A541E1E79DD}">
      <dgm:prSet phldrT="[Text]" custT="1"/>
      <dgm:spPr>
        <a:solidFill>
          <a:srgbClr val="00B050"/>
        </a:solidFill>
      </dgm:spPr>
      <dgm:t>
        <a:bodyPr/>
        <a:lstStyle/>
        <a:p>
          <a:r>
            <a:rPr lang="en-US" sz="2000" dirty="0" smtClean="0"/>
            <a:t>Statistics</a:t>
          </a:r>
          <a:endParaRPr lang="en-US" sz="2000" dirty="0"/>
        </a:p>
      </dgm:t>
    </dgm:pt>
    <dgm:pt modelId="{E4E1E980-7E5F-4692-8316-F6CC46190EB7}" type="parTrans" cxnId="{28367AE4-15CA-45BD-A11C-B95BA33B65F8}">
      <dgm:prSet/>
      <dgm:spPr>
        <a:ln w="38100"/>
      </dgm:spPr>
      <dgm:t>
        <a:bodyPr/>
        <a:lstStyle/>
        <a:p>
          <a:endParaRPr lang="en-US"/>
        </a:p>
      </dgm:t>
    </dgm:pt>
    <dgm:pt modelId="{29C32284-FE65-48FB-A445-CAFBC6F6A1EA}" type="sibTrans" cxnId="{28367AE4-15CA-45BD-A11C-B95BA33B65F8}">
      <dgm:prSet/>
      <dgm:spPr/>
      <dgm:t>
        <a:bodyPr/>
        <a:lstStyle/>
        <a:p>
          <a:endParaRPr lang="en-US"/>
        </a:p>
      </dgm:t>
    </dgm:pt>
    <dgm:pt modelId="{FE5F9D14-A38C-4EE2-8A88-0F4444FA056F}">
      <dgm:prSet phldrT="[Text]" custT="1"/>
      <dgm:spPr/>
      <dgm:t>
        <a:bodyPr lIns="0" tIns="0" rIns="0" bIns="0"/>
        <a:lstStyle/>
        <a:p>
          <a:r>
            <a:rPr lang="en-US" sz="1800" dirty="0" smtClean="0"/>
            <a:t>Artificial Intelligence</a:t>
          </a:r>
          <a:endParaRPr lang="en-US" sz="1800" dirty="0"/>
        </a:p>
      </dgm:t>
    </dgm:pt>
    <dgm:pt modelId="{63542B39-4D02-4B51-9598-5DCA54FA9291}" type="parTrans" cxnId="{688648FE-8278-406B-B06F-6AC9BAB3B9E4}">
      <dgm:prSet/>
      <dgm:spPr>
        <a:ln w="38100"/>
      </dgm:spPr>
      <dgm:t>
        <a:bodyPr/>
        <a:lstStyle/>
        <a:p>
          <a:endParaRPr lang="en-US"/>
        </a:p>
      </dgm:t>
    </dgm:pt>
    <dgm:pt modelId="{F14944B8-F15E-4146-BE91-1D658E942206}" type="sibTrans" cxnId="{688648FE-8278-406B-B06F-6AC9BAB3B9E4}">
      <dgm:prSet/>
      <dgm:spPr/>
      <dgm:t>
        <a:bodyPr/>
        <a:lstStyle/>
        <a:p>
          <a:endParaRPr lang="en-US"/>
        </a:p>
      </dgm:t>
    </dgm:pt>
    <dgm:pt modelId="{F57129F2-383B-4FAB-8B12-E35CFFB94197}" type="pres">
      <dgm:prSet presAssocID="{B66FE28A-E1D6-4469-81F7-BB4D0EB59D20}" presName="cycle" presStyleCnt="0">
        <dgm:presLayoutVars>
          <dgm:chMax val="1"/>
          <dgm:dir/>
          <dgm:animLvl val="ctr"/>
          <dgm:resizeHandles val="exact"/>
        </dgm:presLayoutVars>
      </dgm:prSet>
      <dgm:spPr/>
      <dgm:t>
        <a:bodyPr/>
        <a:lstStyle/>
        <a:p>
          <a:endParaRPr lang="zh-CN" altLang="en-US"/>
        </a:p>
      </dgm:t>
    </dgm:pt>
    <dgm:pt modelId="{D71924E5-F3B4-4B84-BA8D-112FD5B014B5}" type="pres">
      <dgm:prSet presAssocID="{5FB55047-05A4-4426-B461-1238E036A3F0}" presName="centerShape" presStyleLbl="node0" presStyleIdx="0" presStyleCnt="1"/>
      <dgm:spPr/>
      <dgm:t>
        <a:bodyPr/>
        <a:lstStyle/>
        <a:p>
          <a:endParaRPr lang="zh-CN" altLang="en-US"/>
        </a:p>
      </dgm:t>
    </dgm:pt>
    <dgm:pt modelId="{256B9C73-7B1E-41AB-B31D-5372862F8FFC}" type="pres">
      <dgm:prSet presAssocID="{FB41003E-50FE-48BF-A6CF-4C4F11E50411}" presName="Name9" presStyleLbl="parChTrans1D2" presStyleIdx="0" presStyleCnt="4"/>
      <dgm:spPr/>
      <dgm:t>
        <a:bodyPr/>
        <a:lstStyle/>
        <a:p>
          <a:endParaRPr lang="zh-CN" altLang="en-US"/>
        </a:p>
      </dgm:t>
    </dgm:pt>
    <dgm:pt modelId="{625389A9-1E59-47E8-B71B-EBDC2934ED5D}" type="pres">
      <dgm:prSet presAssocID="{FB41003E-50FE-48BF-A6CF-4C4F11E50411}" presName="connTx" presStyleLbl="parChTrans1D2" presStyleIdx="0" presStyleCnt="4"/>
      <dgm:spPr/>
      <dgm:t>
        <a:bodyPr/>
        <a:lstStyle/>
        <a:p>
          <a:endParaRPr lang="zh-CN" altLang="en-US"/>
        </a:p>
      </dgm:t>
    </dgm:pt>
    <dgm:pt modelId="{D92B7FBA-F81F-49F0-BBF8-56C30004B026}" type="pres">
      <dgm:prSet presAssocID="{DEA82471-7B7B-44E0-A55C-57859F95EC81}" presName="node" presStyleLbl="node1" presStyleIdx="0" presStyleCnt="4" custScaleX="125171" custScaleY="87693">
        <dgm:presLayoutVars>
          <dgm:bulletEnabled val="1"/>
        </dgm:presLayoutVars>
      </dgm:prSet>
      <dgm:spPr/>
      <dgm:t>
        <a:bodyPr/>
        <a:lstStyle/>
        <a:p>
          <a:endParaRPr lang="zh-CN" altLang="en-US"/>
        </a:p>
      </dgm:t>
    </dgm:pt>
    <dgm:pt modelId="{E4D18B2D-5BD4-4028-BC93-074605399E52}" type="pres">
      <dgm:prSet presAssocID="{8502FA26-AB97-442D-8F95-E341E19D089F}" presName="Name9" presStyleLbl="parChTrans1D2" presStyleIdx="1" presStyleCnt="4"/>
      <dgm:spPr/>
      <dgm:t>
        <a:bodyPr/>
        <a:lstStyle/>
        <a:p>
          <a:endParaRPr lang="zh-CN" altLang="en-US"/>
        </a:p>
      </dgm:t>
    </dgm:pt>
    <dgm:pt modelId="{0F4CDF04-0381-4046-B2F4-1A7A42108872}" type="pres">
      <dgm:prSet presAssocID="{8502FA26-AB97-442D-8F95-E341E19D089F}" presName="connTx" presStyleLbl="parChTrans1D2" presStyleIdx="1" presStyleCnt="4"/>
      <dgm:spPr/>
      <dgm:t>
        <a:bodyPr/>
        <a:lstStyle/>
        <a:p>
          <a:endParaRPr lang="zh-CN" altLang="en-US"/>
        </a:p>
      </dgm:t>
    </dgm:pt>
    <dgm:pt modelId="{9DAD4769-8F8C-4437-8000-DB1A29FBBE5F}" type="pres">
      <dgm:prSet presAssocID="{C818DE8A-C77D-49A7-9CAB-3E0B10D9ACBB}" presName="node" presStyleLbl="node1" presStyleIdx="1" presStyleCnt="4" custScaleX="130376">
        <dgm:presLayoutVars>
          <dgm:bulletEnabled val="1"/>
        </dgm:presLayoutVars>
      </dgm:prSet>
      <dgm:spPr/>
      <dgm:t>
        <a:bodyPr/>
        <a:lstStyle/>
        <a:p>
          <a:endParaRPr lang="zh-CN" altLang="en-US"/>
        </a:p>
      </dgm:t>
    </dgm:pt>
    <dgm:pt modelId="{AFD50E63-F934-42B7-8726-1A2B0F5E6AC1}" type="pres">
      <dgm:prSet presAssocID="{E4E1E980-7E5F-4692-8316-F6CC46190EB7}" presName="Name9" presStyleLbl="parChTrans1D2" presStyleIdx="2" presStyleCnt="4"/>
      <dgm:spPr/>
      <dgm:t>
        <a:bodyPr/>
        <a:lstStyle/>
        <a:p>
          <a:endParaRPr lang="zh-CN" altLang="en-US"/>
        </a:p>
      </dgm:t>
    </dgm:pt>
    <dgm:pt modelId="{E8619FCA-FFEF-463C-B367-9E2CBAC8667F}" type="pres">
      <dgm:prSet presAssocID="{E4E1E980-7E5F-4692-8316-F6CC46190EB7}" presName="connTx" presStyleLbl="parChTrans1D2" presStyleIdx="2" presStyleCnt="4"/>
      <dgm:spPr/>
      <dgm:t>
        <a:bodyPr/>
        <a:lstStyle/>
        <a:p>
          <a:endParaRPr lang="zh-CN" altLang="en-US"/>
        </a:p>
      </dgm:t>
    </dgm:pt>
    <dgm:pt modelId="{BDF3442C-731C-4F32-9AE7-857DBC6E6448}" type="pres">
      <dgm:prSet presAssocID="{3F59AA82-7BA0-45DA-BB2D-9A541E1E79DD}" presName="node" presStyleLbl="node1" presStyleIdx="2" presStyleCnt="4" custScaleX="115763" custScaleY="88533">
        <dgm:presLayoutVars>
          <dgm:bulletEnabled val="1"/>
        </dgm:presLayoutVars>
      </dgm:prSet>
      <dgm:spPr/>
      <dgm:t>
        <a:bodyPr/>
        <a:lstStyle/>
        <a:p>
          <a:endParaRPr lang="zh-CN" altLang="en-US"/>
        </a:p>
      </dgm:t>
    </dgm:pt>
    <dgm:pt modelId="{00FF9880-B45C-4A8F-9038-FC000D96359E}" type="pres">
      <dgm:prSet presAssocID="{63542B39-4D02-4B51-9598-5DCA54FA9291}" presName="Name9" presStyleLbl="parChTrans1D2" presStyleIdx="3" presStyleCnt="4"/>
      <dgm:spPr/>
      <dgm:t>
        <a:bodyPr/>
        <a:lstStyle/>
        <a:p>
          <a:endParaRPr lang="zh-CN" altLang="en-US"/>
        </a:p>
      </dgm:t>
    </dgm:pt>
    <dgm:pt modelId="{9A7C5158-F799-4072-B482-547E701E7177}" type="pres">
      <dgm:prSet presAssocID="{63542B39-4D02-4B51-9598-5DCA54FA9291}" presName="connTx" presStyleLbl="parChTrans1D2" presStyleIdx="3" presStyleCnt="4"/>
      <dgm:spPr/>
      <dgm:t>
        <a:bodyPr/>
        <a:lstStyle/>
        <a:p>
          <a:endParaRPr lang="zh-CN" altLang="en-US"/>
        </a:p>
      </dgm:t>
    </dgm:pt>
    <dgm:pt modelId="{CD64E2A7-0188-4842-8113-EB51FC4DACF9}" type="pres">
      <dgm:prSet presAssocID="{FE5F9D14-A38C-4EE2-8A88-0F4444FA056F}" presName="node" presStyleLbl="node1" presStyleIdx="3" presStyleCnt="4" custScaleX="136092">
        <dgm:presLayoutVars>
          <dgm:bulletEnabled val="1"/>
        </dgm:presLayoutVars>
      </dgm:prSet>
      <dgm:spPr/>
      <dgm:t>
        <a:bodyPr/>
        <a:lstStyle/>
        <a:p>
          <a:endParaRPr lang="zh-CN" altLang="en-US"/>
        </a:p>
      </dgm:t>
    </dgm:pt>
  </dgm:ptLst>
  <dgm:cxnLst>
    <dgm:cxn modelId="{7C57D5D2-4181-4C7A-B8BB-9CB62F92E76A}" type="presOf" srcId="{63542B39-4D02-4B51-9598-5DCA54FA9291}" destId="{00FF9880-B45C-4A8F-9038-FC000D96359E}" srcOrd="0" destOrd="0" presId="urn:microsoft.com/office/officeart/2005/8/layout/radial1"/>
    <dgm:cxn modelId="{8E41DFA3-BE26-4B8E-B5EB-AD4599E8D954}" type="presOf" srcId="{E4E1E980-7E5F-4692-8316-F6CC46190EB7}" destId="{E8619FCA-FFEF-463C-B367-9E2CBAC8667F}" srcOrd="1" destOrd="0" presId="urn:microsoft.com/office/officeart/2005/8/layout/radial1"/>
    <dgm:cxn modelId="{C610D130-19A3-4EA4-8D2B-7E3D2B4DAF01}" type="presOf" srcId="{8502FA26-AB97-442D-8F95-E341E19D089F}" destId="{E4D18B2D-5BD4-4028-BC93-074605399E52}" srcOrd="0" destOrd="0" presId="urn:microsoft.com/office/officeart/2005/8/layout/radial1"/>
    <dgm:cxn modelId="{B5ABD097-4BD3-42AD-B9FC-28C9C579E97C}" type="presOf" srcId="{E4E1E980-7E5F-4692-8316-F6CC46190EB7}" destId="{AFD50E63-F934-42B7-8726-1A2B0F5E6AC1}" srcOrd="0" destOrd="0" presId="urn:microsoft.com/office/officeart/2005/8/layout/radial1"/>
    <dgm:cxn modelId="{C1EEE598-612D-4EAB-BB84-BC7F6A93B45C}" type="presOf" srcId="{B66FE28A-E1D6-4469-81F7-BB4D0EB59D20}" destId="{F57129F2-383B-4FAB-8B12-E35CFFB94197}" srcOrd="0" destOrd="0" presId="urn:microsoft.com/office/officeart/2005/8/layout/radial1"/>
    <dgm:cxn modelId="{D1DC6CF0-1CBD-44B9-BA4C-808722CE2F65}" srcId="{5FB55047-05A4-4426-B461-1238E036A3F0}" destId="{C818DE8A-C77D-49A7-9CAB-3E0B10D9ACBB}" srcOrd="1" destOrd="0" parTransId="{8502FA26-AB97-442D-8F95-E341E19D089F}" sibTransId="{90AE7205-EED9-4DF0-A545-C8B4EDC14405}"/>
    <dgm:cxn modelId="{D2373BD3-5FFA-40AD-B92B-B91B00E2061F}" type="presOf" srcId="{C818DE8A-C77D-49A7-9CAB-3E0B10D9ACBB}" destId="{9DAD4769-8F8C-4437-8000-DB1A29FBBE5F}" srcOrd="0" destOrd="0" presId="urn:microsoft.com/office/officeart/2005/8/layout/radial1"/>
    <dgm:cxn modelId="{28367AE4-15CA-45BD-A11C-B95BA33B65F8}" srcId="{5FB55047-05A4-4426-B461-1238E036A3F0}" destId="{3F59AA82-7BA0-45DA-BB2D-9A541E1E79DD}" srcOrd="2" destOrd="0" parTransId="{E4E1E980-7E5F-4692-8316-F6CC46190EB7}" sibTransId="{29C32284-FE65-48FB-A445-CAFBC6F6A1EA}"/>
    <dgm:cxn modelId="{BB026D2F-EACD-4B0B-8F2A-4E6B026D0B1E}" srcId="{B66FE28A-E1D6-4469-81F7-BB4D0EB59D20}" destId="{5FB55047-05A4-4426-B461-1238E036A3F0}" srcOrd="0" destOrd="0" parTransId="{87A97380-E960-4B56-81B3-5A194112A677}" sibTransId="{52E81B70-4E4C-4AB4-A1DD-5F35736B9098}"/>
    <dgm:cxn modelId="{08661CF8-82AD-4EAF-B2B0-0098CB3FA540}" type="presOf" srcId="{FB41003E-50FE-48BF-A6CF-4C4F11E50411}" destId="{256B9C73-7B1E-41AB-B31D-5372862F8FFC}" srcOrd="0" destOrd="0" presId="urn:microsoft.com/office/officeart/2005/8/layout/radial1"/>
    <dgm:cxn modelId="{01A9FB1C-1D25-4E8C-A910-DD04C44391AA}" type="presOf" srcId="{DEA82471-7B7B-44E0-A55C-57859F95EC81}" destId="{D92B7FBA-F81F-49F0-BBF8-56C30004B026}" srcOrd="0" destOrd="0" presId="urn:microsoft.com/office/officeart/2005/8/layout/radial1"/>
    <dgm:cxn modelId="{67C3E35B-D77C-4F5E-B443-2B88CEA15944}" type="presOf" srcId="{8502FA26-AB97-442D-8F95-E341E19D089F}" destId="{0F4CDF04-0381-4046-B2F4-1A7A42108872}" srcOrd="1" destOrd="0" presId="urn:microsoft.com/office/officeart/2005/8/layout/radial1"/>
    <dgm:cxn modelId="{59B19FAE-EEC2-4A32-A34A-1FC74EAEBA1C}" srcId="{5FB55047-05A4-4426-B461-1238E036A3F0}" destId="{DEA82471-7B7B-44E0-A55C-57859F95EC81}" srcOrd="0" destOrd="0" parTransId="{FB41003E-50FE-48BF-A6CF-4C4F11E50411}" sibTransId="{C353EF09-86E4-489A-899C-5037425C53E6}"/>
    <dgm:cxn modelId="{A60F4563-3EEB-414A-B096-881BA57D05D9}" type="presOf" srcId="{FE5F9D14-A38C-4EE2-8A88-0F4444FA056F}" destId="{CD64E2A7-0188-4842-8113-EB51FC4DACF9}" srcOrd="0" destOrd="0" presId="urn:microsoft.com/office/officeart/2005/8/layout/radial1"/>
    <dgm:cxn modelId="{688648FE-8278-406B-B06F-6AC9BAB3B9E4}" srcId="{5FB55047-05A4-4426-B461-1238E036A3F0}" destId="{FE5F9D14-A38C-4EE2-8A88-0F4444FA056F}" srcOrd="3" destOrd="0" parTransId="{63542B39-4D02-4B51-9598-5DCA54FA9291}" sibTransId="{F14944B8-F15E-4146-BE91-1D658E942206}"/>
    <dgm:cxn modelId="{8D122457-DC89-4587-9C08-B5C86A1C4F0D}" type="presOf" srcId="{3F59AA82-7BA0-45DA-BB2D-9A541E1E79DD}" destId="{BDF3442C-731C-4F32-9AE7-857DBC6E6448}" srcOrd="0" destOrd="0" presId="urn:microsoft.com/office/officeart/2005/8/layout/radial1"/>
    <dgm:cxn modelId="{343659CA-CDA6-4AF6-BBC3-F8067048B885}" type="presOf" srcId="{FB41003E-50FE-48BF-A6CF-4C4F11E50411}" destId="{625389A9-1E59-47E8-B71B-EBDC2934ED5D}" srcOrd="1" destOrd="0" presId="urn:microsoft.com/office/officeart/2005/8/layout/radial1"/>
    <dgm:cxn modelId="{774C2097-51FC-4E5C-A2AD-5419C89D52B5}" type="presOf" srcId="{5FB55047-05A4-4426-B461-1238E036A3F0}" destId="{D71924E5-F3B4-4B84-BA8D-112FD5B014B5}" srcOrd="0" destOrd="0" presId="urn:microsoft.com/office/officeart/2005/8/layout/radial1"/>
    <dgm:cxn modelId="{9929F684-14DF-4A61-B9C9-3969DE9A5D1A}" type="presOf" srcId="{63542B39-4D02-4B51-9598-5DCA54FA9291}" destId="{9A7C5158-F799-4072-B482-547E701E7177}" srcOrd="1" destOrd="0" presId="urn:microsoft.com/office/officeart/2005/8/layout/radial1"/>
    <dgm:cxn modelId="{B4D48C68-DFC4-4E86-B4FF-5FBA8FF0AD9F}" type="presParOf" srcId="{F57129F2-383B-4FAB-8B12-E35CFFB94197}" destId="{D71924E5-F3B4-4B84-BA8D-112FD5B014B5}" srcOrd="0" destOrd="0" presId="urn:microsoft.com/office/officeart/2005/8/layout/radial1"/>
    <dgm:cxn modelId="{85E74DB7-00EE-48F8-8565-F2D0D476A884}" type="presParOf" srcId="{F57129F2-383B-4FAB-8B12-E35CFFB94197}" destId="{256B9C73-7B1E-41AB-B31D-5372862F8FFC}" srcOrd="1" destOrd="0" presId="urn:microsoft.com/office/officeart/2005/8/layout/radial1"/>
    <dgm:cxn modelId="{87EA97A2-C0C5-4AB8-B2EA-A5CB940BFBA5}" type="presParOf" srcId="{256B9C73-7B1E-41AB-B31D-5372862F8FFC}" destId="{625389A9-1E59-47E8-B71B-EBDC2934ED5D}" srcOrd="0" destOrd="0" presId="urn:microsoft.com/office/officeart/2005/8/layout/radial1"/>
    <dgm:cxn modelId="{461E998C-77C1-4EFB-9EFD-F6C463D18A00}" type="presParOf" srcId="{F57129F2-383B-4FAB-8B12-E35CFFB94197}" destId="{D92B7FBA-F81F-49F0-BBF8-56C30004B026}" srcOrd="2" destOrd="0" presId="urn:microsoft.com/office/officeart/2005/8/layout/radial1"/>
    <dgm:cxn modelId="{674829BE-F012-4BDB-A605-46018857CBF2}" type="presParOf" srcId="{F57129F2-383B-4FAB-8B12-E35CFFB94197}" destId="{E4D18B2D-5BD4-4028-BC93-074605399E52}" srcOrd="3" destOrd="0" presId="urn:microsoft.com/office/officeart/2005/8/layout/radial1"/>
    <dgm:cxn modelId="{16E71FA1-5070-4274-9698-B7B79B9080F8}" type="presParOf" srcId="{E4D18B2D-5BD4-4028-BC93-074605399E52}" destId="{0F4CDF04-0381-4046-B2F4-1A7A42108872}" srcOrd="0" destOrd="0" presId="urn:microsoft.com/office/officeart/2005/8/layout/radial1"/>
    <dgm:cxn modelId="{FC8375B1-2936-4371-AC97-1C89E535B721}" type="presParOf" srcId="{F57129F2-383B-4FAB-8B12-E35CFFB94197}" destId="{9DAD4769-8F8C-4437-8000-DB1A29FBBE5F}" srcOrd="4" destOrd="0" presId="urn:microsoft.com/office/officeart/2005/8/layout/radial1"/>
    <dgm:cxn modelId="{737C7164-2B01-46DE-B903-857A000CC045}" type="presParOf" srcId="{F57129F2-383B-4FAB-8B12-E35CFFB94197}" destId="{AFD50E63-F934-42B7-8726-1A2B0F5E6AC1}" srcOrd="5" destOrd="0" presId="urn:microsoft.com/office/officeart/2005/8/layout/radial1"/>
    <dgm:cxn modelId="{F4DFFB14-5991-4BC1-A67E-0B52A44DA03B}" type="presParOf" srcId="{AFD50E63-F934-42B7-8726-1A2B0F5E6AC1}" destId="{E8619FCA-FFEF-463C-B367-9E2CBAC8667F}" srcOrd="0" destOrd="0" presId="urn:microsoft.com/office/officeart/2005/8/layout/radial1"/>
    <dgm:cxn modelId="{3EA0872B-6387-4BA6-AEEB-E462FF7F995F}" type="presParOf" srcId="{F57129F2-383B-4FAB-8B12-E35CFFB94197}" destId="{BDF3442C-731C-4F32-9AE7-857DBC6E6448}" srcOrd="6" destOrd="0" presId="urn:microsoft.com/office/officeart/2005/8/layout/radial1"/>
    <dgm:cxn modelId="{19AE890F-1556-4AC6-A891-7394C07C4520}" type="presParOf" srcId="{F57129F2-383B-4FAB-8B12-E35CFFB94197}" destId="{00FF9880-B45C-4A8F-9038-FC000D96359E}" srcOrd="7" destOrd="0" presId="urn:microsoft.com/office/officeart/2005/8/layout/radial1"/>
    <dgm:cxn modelId="{247D3529-8C03-4F19-ABDD-046A09463A14}" type="presParOf" srcId="{00FF9880-B45C-4A8F-9038-FC000D96359E}" destId="{9A7C5158-F799-4072-B482-547E701E7177}" srcOrd="0" destOrd="0" presId="urn:microsoft.com/office/officeart/2005/8/layout/radial1"/>
    <dgm:cxn modelId="{3B0088DD-4FDD-4FE5-90F8-71891B5A6894}" type="presParOf" srcId="{F57129F2-383B-4FAB-8B12-E35CFFB94197}" destId="{CD64E2A7-0188-4842-8113-EB51FC4DACF9}"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924E5-F3B4-4B84-BA8D-112FD5B014B5}">
      <dsp:nvSpPr>
        <dsp:cNvPr id="0" name=""/>
        <dsp:cNvSpPr/>
      </dsp:nvSpPr>
      <dsp:spPr>
        <a:xfrm>
          <a:off x="3142741" y="2012754"/>
          <a:ext cx="1530662" cy="1530662"/>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Big </a:t>
          </a:r>
          <a:r>
            <a:rPr lang="en-US" altLang="zh-CN" sz="1800" kern="1200" dirty="0" smtClean="0"/>
            <a:t>Data Analytics</a:t>
          </a:r>
          <a:endParaRPr lang="en-US" sz="1800" kern="1200" dirty="0"/>
        </a:p>
      </dsp:txBody>
      <dsp:txXfrm>
        <a:off x="3366901" y="2236914"/>
        <a:ext cx="1082342" cy="1082342"/>
      </dsp:txXfrm>
    </dsp:sp>
    <dsp:sp modelId="{256B9C73-7B1E-41AB-B31D-5372862F8FFC}">
      <dsp:nvSpPr>
        <dsp:cNvPr id="0" name=""/>
        <dsp:cNvSpPr/>
      </dsp:nvSpPr>
      <dsp:spPr>
        <a:xfrm rot="16200000">
          <a:off x="3629657" y="1716614"/>
          <a:ext cx="556830" cy="35448"/>
        </a:xfrm>
        <a:custGeom>
          <a:avLst/>
          <a:gdLst/>
          <a:ahLst/>
          <a:cxnLst/>
          <a:rect l="0" t="0" r="0" b="0"/>
          <a:pathLst>
            <a:path>
              <a:moveTo>
                <a:pt x="0" y="17724"/>
              </a:moveTo>
              <a:lnTo>
                <a:pt x="556830"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94152" y="1720418"/>
        <a:ext cx="27841" cy="27841"/>
      </dsp:txXfrm>
    </dsp:sp>
    <dsp:sp modelId="{D92B7FBA-F81F-49F0-BBF8-56C30004B026}">
      <dsp:nvSpPr>
        <dsp:cNvPr id="0" name=""/>
        <dsp:cNvSpPr/>
      </dsp:nvSpPr>
      <dsp:spPr>
        <a:xfrm>
          <a:off x="2950100" y="113639"/>
          <a:ext cx="1915945" cy="1342284"/>
        </a:xfrm>
        <a:prstGeom prst="ellipse">
          <a:avLst/>
        </a:prstGeom>
        <a:solidFill>
          <a:srgbClr val="7030A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Machine Learning</a:t>
          </a:r>
          <a:endParaRPr lang="en-US" sz="1800" kern="1200" dirty="0"/>
        </a:p>
      </dsp:txBody>
      <dsp:txXfrm>
        <a:off x="3230684" y="310212"/>
        <a:ext cx="1354777" cy="949138"/>
      </dsp:txXfrm>
    </dsp:sp>
    <dsp:sp modelId="{E4D18B2D-5BD4-4028-BC93-074605399E52}">
      <dsp:nvSpPr>
        <dsp:cNvPr id="0" name=""/>
        <dsp:cNvSpPr/>
      </dsp:nvSpPr>
      <dsp:spPr>
        <a:xfrm>
          <a:off x="4673404" y="2760361"/>
          <a:ext cx="230164" cy="35448"/>
        </a:xfrm>
        <a:custGeom>
          <a:avLst/>
          <a:gdLst/>
          <a:ahLst/>
          <a:cxnLst/>
          <a:rect l="0" t="0" r="0" b="0"/>
          <a:pathLst>
            <a:path>
              <a:moveTo>
                <a:pt x="0" y="17724"/>
              </a:moveTo>
              <a:lnTo>
                <a:pt x="230164"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782732" y="2772331"/>
        <a:ext cx="11508" cy="11508"/>
      </dsp:txXfrm>
    </dsp:sp>
    <dsp:sp modelId="{9DAD4769-8F8C-4437-8000-DB1A29FBBE5F}">
      <dsp:nvSpPr>
        <dsp:cNvPr id="0" name=""/>
        <dsp:cNvSpPr/>
      </dsp:nvSpPr>
      <dsp:spPr>
        <a:xfrm>
          <a:off x="4903568" y="2012754"/>
          <a:ext cx="1995616" cy="1530662"/>
        </a:xfrm>
        <a:prstGeom prst="ellipse">
          <a:avLst/>
        </a:prstGeom>
        <a:solidFill>
          <a:srgbClr val="00B0F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dirty="0" smtClean="0"/>
            <a:t>Pattern Recognition</a:t>
          </a:r>
          <a:endParaRPr lang="en-US" sz="1800" kern="1200" dirty="0"/>
        </a:p>
      </dsp:txBody>
      <dsp:txXfrm>
        <a:off x="5195819" y="2236914"/>
        <a:ext cx="1411114" cy="1082342"/>
      </dsp:txXfrm>
    </dsp:sp>
    <dsp:sp modelId="{AFD50E63-F934-42B7-8726-1A2B0F5E6AC1}">
      <dsp:nvSpPr>
        <dsp:cNvPr id="0" name=""/>
        <dsp:cNvSpPr/>
      </dsp:nvSpPr>
      <dsp:spPr>
        <a:xfrm rot="5400000">
          <a:off x="3632872" y="3800893"/>
          <a:ext cx="550401" cy="35448"/>
        </a:xfrm>
        <a:custGeom>
          <a:avLst/>
          <a:gdLst/>
          <a:ahLst/>
          <a:cxnLst/>
          <a:rect l="0" t="0" r="0" b="0"/>
          <a:pathLst>
            <a:path>
              <a:moveTo>
                <a:pt x="0" y="17724"/>
              </a:moveTo>
              <a:lnTo>
                <a:pt x="550401"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94313" y="3804857"/>
        <a:ext cx="27520" cy="27520"/>
      </dsp:txXfrm>
    </dsp:sp>
    <dsp:sp modelId="{BDF3442C-731C-4F32-9AE7-857DBC6E6448}">
      <dsp:nvSpPr>
        <dsp:cNvPr id="0" name=""/>
        <dsp:cNvSpPr/>
      </dsp:nvSpPr>
      <dsp:spPr>
        <a:xfrm>
          <a:off x="3022102" y="4093818"/>
          <a:ext cx="1771941" cy="1355141"/>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Statistics</a:t>
          </a:r>
          <a:endParaRPr lang="en-US" sz="2000" kern="1200" dirty="0"/>
        </a:p>
      </dsp:txBody>
      <dsp:txXfrm>
        <a:off x="3281597" y="4292274"/>
        <a:ext cx="1252951" cy="958229"/>
      </dsp:txXfrm>
    </dsp:sp>
    <dsp:sp modelId="{00FF9880-B45C-4A8F-9038-FC000D96359E}">
      <dsp:nvSpPr>
        <dsp:cNvPr id="0" name=""/>
        <dsp:cNvSpPr/>
      </dsp:nvSpPr>
      <dsp:spPr>
        <a:xfrm rot="10800000">
          <a:off x="2956324" y="2760361"/>
          <a:ext cx="186417" cy="35448"/>
        </a:xfrm>
        <a:custGeom>
          <a:avLst/>
          <a:gdLst/>
          <a:ahLst/>
          <a:cxnLst/>
          <a:rect l="0" t="0" r="0" b="0"/>
          <a:pathLst>
            <a:path>
              <a:moveTo>
                <a:pt x="0" y="17724"/>
              </a:moveTo>
              <a:lnTo>
                <a:pt x="186417" y="17724"/>
              </a:lnTo>
            </a:path>
          </a:pathLst>
        </a:custGeom>
        <a:noFill/>
        <a:ln w="38100" cap="flat" cmpd="sng" algn="ctr">
          <a:solidFill>
            <a:scrgbClr r="0" g="0" b="0"/>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3044872" y="2773425"/>
        <a:ext cx="9320" cy="9320"/>
      </dsp:txXfrm>
    </dsp:sp>
    <dsp:sp modelId="{CD64E2A7-0188-4842-8113-EB51FC4DACF9}">
      <dsp:nvSpPr>
        <dsp:cNvPr id="0" name=""/>
        <dsp:cNvSpPr/>
      </dsp:nvSpPr>
      <dsp:spPr>
        <a:xfrm>
          <a:off x="873214" y="2012754"/>
          <a:ext cx="2083109" cy="1530662"/>
        </a:xfrm>
        <a:prstGeom prst="ellipse">
          <a:avLst/>
        </a:prstGeom>
        <a:gradFill rotWithShape="0">
          <a:gsLst>
            <a:gs pos="0">
              <a:schemeClr val="accent5">
                <a:hueOff val="-8772678"/>
                <a:satOff val="49542"/>
                <a:lumOff val="-42353"/>
                <a:alphaOff val="0"/>
                <a:shade val="51000"/>
                <a:satMod val="130000"/>
              </a:schemeClr>
            </a:gs>
            <a:gs pos="80000">
              <a:schemeClr val="accent5">
                <a:hueOff val="-8772678"/>
                <a:satOff val="49542"/>
                <a:lumOff val="-42353"/>
                <a:alphaOff val="0"/>
                <a:shade val="93000"/>
                <a:satMod val="130000"/>
              </a:schemeClr>
            </a:gs>
            <a:gs pos="100000">
              <a:schemeClr val="accent5">
                <a:hueOff val="-8772678"/>
                <a:satOff val="49542"/>
                <a:lumOff val="-423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dirty="0" smtClean="0"/>
            <a:t>Artificial Intelligence</a:t>
          </a:r>
          <a:endParaRPr lang="en-US" sz="1800" kern="1200" dirty="0"/>
        </a:p>
      </dsp:txBody>
      <dsp:txXfrm>
        <a:off x="1178278" y="2236914"/>
        <a:ext cx="1472981" cy="1082342"/>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ACB24BB-07AD-429A-A2E2-1D4803ABA524}" type="datetimeFigureOut">
              <a:rPr lang="zh-CN" altLang="en-US"/>
              <a:pPr>
                <a:defRPr/>
              </a:pPr>
              <a:t>2023/2/21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0486AD57-67ED-4140-9F70-67C055736CF8}" type="slidenum">
              <a:rPr lang="zh-CN" altLang="en-US"/>
              <a:pPr>
                <a:defRPr/>
              </a:pPr>
              <a:t>‹#›</a:t>
            </a:fld>
            <a:endParaRPr lang="zh-CN" altLang="en-US"/>
          </a:p>
        </p:txBody>
      </p:sp>
    </p:spTree>
    <p:extLst>
      <p:ext uri="{BB962C8B-B14F-4D97-AF65-F5344CB8AC3E}">
        <p14:creationId xmlns:p14="http://schemas.microsoft.com/office/powerpoint/2010/main" val="40401533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baike.baidu.com/item/%E9%87%87%E8%B4%AD/4232146" TargetMode="External"/><Relationship Id="rId13" Type="http://schemas.openxmlformats.org/officeDocument/2006/relationships/hyperlink" Target="https://baike.baidu.com/item/%E8%BD%AC%E6%8D%A2/197560" TargetMode="External"/><Relationship Id="rId18" Type="http://schemas.openxmlformats.org/officeDocument/2006/relationships/hyperlink" Target="https://baike.baidu.com/item/%E6%96%AF%E5%9D%A6%E7%A6%8F" TargetMode="External"/><Relationship Id="rId3" Type="http://schemas.openxmlformats.org/officeDocument/2006/relationships/hyperlink" Target="https://baike.baidu.com/item/%E4%BC%81%E4%B8%9A%E8%B5%84%E6%BA%90" TargetMode="External"/><Relationship Id="rId7" Type="http://schemas.openxmlformats.org/officeDocument/2006/relationships/hyperlink" Target="https://baike.baidu.com/item/%E9%94%80%E5%94%AE/239410" TargetMode="External"/><Relationship Id="rId12" Type="http://schemas.openxmlformats.org/officeDocument/2006/relationships/hyperlink" Target="https://baike.baidu.com/item/%E6%95%B0%E6%8D%AE/5947370" TargetMode="External"/><Relationship Id="rId17" Type="http://schemas.openxmlformats.org/officeDocument/2006/relationships/hyperlink" Target="https://baike.baidu.com/item/%E8%81%94%E6%9C%BA%E4%BA%8B%E5%8A%A1%E5%A4%84%E7%90%86" TargetMode="External"/><Relationship Id="rId2" Type="http://schemas.openxmlformats.org/officeDocument/2006/relationships/slide" Target="../slides/slide30.xml"/><Relationship Id="rId16" Type="http://schemas.openxmlformats.org/officeDocument/2006/relationships/hyperlink" Target="https://baike.baidu.com/item/%E5%85%B3%E7%B3%BB%E5%9E%8B%E6%95%B0%E6%8D%AE%E5%BA%93/8999831" TargetMode="External"/><Relationship Id="rId1" Type="http://schemas.openxmlformats.org/officeDocument/2006/relationships/notesMaster" Target="../notesMasters/notesMaster1.xml"/><Relationship Id="rId6" Type="http://schemas.openxmlformats.org/officeDocument/2006/relationships/hyperlink" Target="https://baike.baidu.com/item/%E8%B4%A2%E5%8A%A1/295673" TargetMode="External"/><Relationship Id="rId11" Type="http://schemas.openxmlformats.org/officeDocument/2006/relationships/hyperlink" Target="https://baike.baidu.com/item/%E4%BE%9B%E5%BA%94%E9%93%BE" TargetMode="External"/><Relationship Id="rId5" Type="http://schemas.openxmlformats.org/officeDocument/2006/relationships/hyperlink" Target="https://baike.baidu.com/item/%E5%88%B6%E9%80%A0/8681656" TargetMode="External"/><Relationship Id="rId15" Type="http://schemas.openxmlformats.org/officeDocument/2006/relationships/hyperlink" Target="https://baike.baidu.com/item/%E8%BD%AF%E4%BB%B6%E6%8A%80%E6%9C%AF/3313113" TargetMode="External"/><Relationship Id="rId10" Type="http://schemas.openxmlformats.org/officeDocument/2006/relationships/hyperlink" Target="https://baike.baidu.com/item/CRM" TargetMode="External"/><Relationship Id="rId4" Type="http://schemas.openxmlformats.org/officeDocument/2006/relationships/hyperlink" Target="https://baike.baidu.com/item/MRP%20II" TargetMode="External"/><Relationship Id="rId9" Type="http://schemas.openxmlformats.org/officeDocument/2006/relationships/hyperlink" Target="https://baike.baidu.com/item/%E6%95%B0%E6%8D%AE%E7%AE%A1%E7%90%86" TargetMode="External"/><Relationship Id="rId14" Type="http://schemas.openxmlformats.org/officeDocument/2006/relationships/hyperlink" Target="https://baike.baidu.com/item/%E6%95%B0%E6%8D%AE%E4%BB%93%E5%BA%93"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aike.baidu.com/item/IBM/9190"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baike.baidu.com/item/%E9%A2%84%E6%B5%8B%E5%88%86%E6%9E%90/5634930" TargetMode="External"/><Relationship Id="rId5" Type="http://schemas.openxmlformats.org/officeDocument/2006/relationships/hyperlink" Target="https://baike.baidu.com/item/%E6%95%B0%E6%8D%AE%E6%8C%96%E6%8E%98/216477" TargetMode="External"/><Relationship Id="rId4" Type="http://schemas.openxmlformats.org/officeDocument/2006/relationships/hyperlink" Target="https://baike.baidu.com/item/%E7%BB%9F%E8%AE%A1%E5%AD%A6/1175"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emc.com/collateral/analyst-reports/idc-the-digital-universe-in-2020.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arkahall.blogspot.co.nz/2015/06/cpython-integration-in-weka.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eeplearning.cms.waikato.ac.nz/" TargetMode="External"/><Relationship Id="rId4" Type="http://schemas.openxmlformats.org/officeDocument/2006/relationships/hyperlink" Target="https://markahall.blogspot.com/2012/07/r-integration-in-weka.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6%96%AF%E5%9D%A6%E7%A6%8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a:t>
            </a:fld>
            <a:endParaRPr lang="zh-CN" altLang="en-US"/>
          </a:p>
        </p:txBody>
      </p:sp>
    </p:spTree>
    <p:extLst>
      <p:ext uri="{BB962C8B-B14F-4D97-AF65-F5344CB8AC3E}">
        <p14:creationId xmlns:p14="http://schemas.microsoft.com/office/powerpoint/2010/main" val="400794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effectLst/>
                <a:latin typeface="+mn-lt"/>
                <a:ea typeface="+mn-ea"/>
                <a:cs typeface="+mn-cs"/>
              </a:rPr>
              <a:t> </a:t>
            </a:r>
            <a:r>
              <a:rPr lang="en-US" altLang="zh-CN" sz="1200" kern="1200" baseline="0" dirty="0" smtClean="0">
                <a:solidFill>
                  <a:schemeClr val="tx1"/>
                </a:solidFill>
                <a:latin typeface="+mn-lt"/>
                <a:ea typeface="+mn-ea"/>
                <a:cs typeface="+mn-cs"/>
              </a:rPr>
              <a:t>Sentiment</a:t>
            </a:r>
            <a:r>
              <a:rPr lang="zh-CN" altLang="en-US" sz="1200" kern="1200" baseline="0" dirty="0" smtClean="0">
                <a:solidFill>
                  <a:schemeClr val="tx1"/>
                </a:solidFill>
                <a:latin typeface="+mn-lt"/>
                <a:ea typeface="+mn-ea"/>
                <a:cs typeface="+mn-cs"/>
              </a:rPr>
              <a:t>：</a:t>
            </a:r>
            <a:r>
              <a:rPr lang="en-US" altLang="zh-CN" sz="1200" kern="1200" baseline="0" dirty="0" smtClean="0">
                <a:solidFill>
                  <a:schemeClr val="tx1"/>
                </a:solidFill>
                <a:latin typeface="+mn-lt"/>
                <a:ea typeface="+mn-ea"/>
                <a:cs typeface="+mn-cs"/>
              </a:rPr>
              <a:t>  </a:t>
            </a:r>
            <a:r>
              <a:rPr lang="en-US" altLang="zh-CN" sz="1200" b="0" i="0" kern="1200" dirty="0" smtClean="0">
                <a:solidFill>
                  <a:schemeClr val="tx1"/>
                </a:solidFill>
                <a:effectLst/>
                <a:latin typeface="+mn-lt"/>
                <a:ea typeface="+mn-ea"/>
                <a:cs typeface="+mn-cs"/>
              </a:rPr>
              <a:t>a feeling or an opinion, especially one based on emotions</a:t>
            </a:r>
            <a:endParaRPr lang="en-US" altLang="zh-CN" sz="1200" kern="1200" baseline="0" dirty="0" smtClean="0">
              <a:solidFill>
                <a:schemeClr val="tx1"/>
              </a:solidFill>
              <a:latin typeface="+mn-lt"/>
              <a:ea typeface="+mn-ea"/>
              <a:cs typeface="+mn-cs"/>
            </a:endParaRP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Sentiment analysis leverages the voluminous streams of data generated by consumers in the various forms of social media to help inform a variety of business decisions. For example, retailers can use sentiment analysis to gauge the real-time response to marketing campaigns and adjust course accordingly. The evolving field of social media data analysis plays a key role because consumers are relying increasingly on peer sentiment and recommendations to make purchasing decisions. A variety of tools has emerged for the real-time monitoring and response to Web-based consumer behavior and choices.</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zh-CN" altLang="en-US" sz="1200" b="0" i="0" kern="1200" dirty="0" smtClean="0">
                <a:solidFill>
                  <a:schemeClr val="tx1"/>
                </a:solidFill>
                <a:effectLst/>
                <a:latin typeface="+mn-lt"/>
                <a:ea typeface="+mn-ea"/>
                <a:cs typeface="+mn-cs"/>
              </a:rPr>
              <a:t>影片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点球成金</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改编自迈克尔</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刘易斯的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魔球：逆境中致胜的智慧</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，由贝尼特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米勒执导，布拉德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皮特、乔纳</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希尔和菲利普</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塞默</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霍夫曼等联袂出演。影片于</a:t>
            </a:r>
            <a:r>
              <a:rPr lang="en-US" altLang="zh-CN" sz="1200" b="0" i="0" kern="1200" dirty="0" smtClean="0">
                <a:solidFill>
                  <a:schemeClr val="tx1"/>
                </a:solidFill>
                <a:effectLst/>
                <a:latin typeface="+mn-lt"/>
                <a:ea typeface="+mn-ea"/>
                <a:cs typeface="+mn-cs"/>
              </a:rPr>
              <a:t>2011</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日在加拿大多伦多电影节率先上映。电影讲述奥克兰运动家棒球队（又称绿帽队或白象队）总经理比利</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比恩（</a:t>
            </a:r>
            <a:r>
              <a:rPr lang="en-US" altLang="zh-CN" sz="1200" b="0" i="0" kern="1200" dirty="0" smtClean="0">
                <a:solidFill>
                  <a:schemeClr val="tx1"/>
                </a:solidFill>
                <a:effectLst/>
                <a:latin typeface="+mn-lt"/>
                <a:ea typeface="+mn-ea"/>
                <a:cs typeface="+mn-cs"/>
              </a:rPr>
              <a:t>Billy </a:t>
            </a:r>
            <a:r>
              <a:rPr lang="en-US" altLang="zh-CN" sz="1200" b="0" i="0" kern="1200" dirty="0" err="1" smtClean="0">
                <a:solidFill>
                  <a:schemeClr val="tx1"/>
                </a:solidFill>
                <a:effectLst/>
                <a:latin typeface="+mn-lt"/>
                <a:ea typeface="+mn-ea"/>
                <a:cs typeface="+mn-cs"/>
              </a:rPr>
              <a:t>Beane</a:t>
            </a:r>
            <a:r>
              <a:rPr lang="zh-CN" altLang="en-US" sz="1200" b="0" i="0" kern="1200" dirty="0" smtClean="0">
                <a:solidFill>
                  <a:schemeClr val="tx1"/>
                </a:solidFill>
                <a:effectLst/>
                <a:latin typeface="+mn-lt"/>
                <a:ea typeface="+mn-ea"/>
                <a:cs typeface="+mn-cs"/>
              </a:rPr>
              <a:t>）的经营哲学，描写了他如何以小搏大、力抗其它薪资总额比他们多上数倍的大球队的方法。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奥克兰运动家（</a:t>
            </a:r>
            <a:r>
              <a:rPr lang="en-US" altLang="zh-CN" sz="1200" b="0" i="0" kern="1200" dirty="0" smtClean="0">
                <a:solidFill>
                  <a:schemeClr val="tx1"/>
                </a:solidFill>
                <a:effectLst/>
                <a:latin typeface="+mn-lt"/>
                <a:ea typeface="+mn-ea"/>
                <a:cs typeface="+mn-cs"/>
              </a:rPr>
              <a:t>Oakland Athletics</a:t>
            </a:r>
            <a:r>
              <a:rPr lang="zh-CN" altLang="en-US" sz="1200" b="0" i="0" kern="1200" dirty="0" smtClean="0">
                <a:solidFill>
                  <a:schemeClr val="tx1"/>
                </a:solidFill>
                <a:effectLst/>
                <a:latin typeface="+mn-lt"/>
                <a:ea typeface="+mn-ea"/>
                <a:cs typeface="+mn-cs"/>
              </a:rPr>
              <a:t>）写：</a:t>
            </a:r>
            <a:r>
              <a:rPr lang="en-US" altLang="zh-CN" sz="1200" b="0" i="0" kern="1200" dirty="0" smtClean="0">
                <a:solidFill>
                  <a:schemeClr val="tx1"/>
                </a:solidFill>
                <a:effectLst/>
                <a:latin typeface="+mn-lt"/>
                <a:ea typeface="+mn-ea"/>
                <a:cs typeface="+mn-cs"/>
              </a:rPr>
              <a:t>OAK</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奥克兰 “奥克兰”一词是英文“橡树之地”（</a:t>
            </a:r>
            <a:r>
              <a:rPr lang="en-US" altLang="zh-CN" sz="1200" b="0" i="0" kern="1200" dirty="0" smtClean="0">
                <a:solidFill>
                  <a:schemeClr val="tx1"/>
                </a:solidFill>
                <a:effectLst/>
                <a:latin typeface="+mn-lt"/>
                <a:ea typeface="+mn-ea"/>
                <a:cs typeface="+mn-cs"/>
              </a:rPr>
              <a:t>Oakland</a:t>
            </a:r>
            <a:r>
              <a:rPr lang="zh-CN" altLang="en-US" sz="1200" b="0" i="0" kern="1200" dirty="0" smtClean="0">
                <a:solidFill>
                  <a:schemeClr val="tx1"/>
                </a:solidFill>
                <a:effectLst/>
                <a:latin typeface="+mn-lt"/>
                <a:ea typeface="+mn-ea"/>
                <a:cs typeface="+mn-cs"/>
              </a:rPr>
              <a:t>）的音译。这里原是旧金山湾东部沿岸的一片美丽的橡树林，城市由此而得名，连市徽都是一棵橡树。</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迈克尔</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刘易斯（英文：</a:t>
            </a:r>
            <a:r>
              <a:rPr lang="en-US" altLang="zh-CN" sz="1200" b="0" i="0" kern="1200" dirty="0" smtClean="0">
                <a:solidFill>
                  <a:schemeClr val="tx1"/>
                </a:solidFill>
                <a:effectLst/>
                <a:latin typeface="+mn-lt"/>
                <a:ea typeface="+mn-ea"/>
                <a:cs typeface="+mn-cs"/>
              </a:rPr>
              <a:t>Michael Lewis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1960</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15</a:t>
            </a:r>
            <a:r>
              <a:rPr lang="zh-CN" altLang="en-US" sz="1200" b="0" i="0" kern="1200" dirty="0" smtClean="0">
                <a:solidFill>
                  <a:schemeClr val="tx1"/>
                </a:solidFill>
                <a:effectLst/>
                <a:latin typeface="+mn-lt"/>
                <a:ea typeface="+mn-ea"/>
                <a:cs typeface="+mn-cs"/>
              </a:rPr>
              <a:t>日－），美国当代报告文学作家、财经记者，毕业于普林斯顿大学和伦敦经济学院。大学主修艺术史，在伦敦政经学院取得经济硕士学位，然后在投资银行所罗门兄弟伦敦分公司当债券交易员。</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Major League Baseball</a:t>
            </a:r>
            <a:r>
              <a:rPr lang="zh-CN" altLang="en-US" sz="1200" b="0" i="0" kern="1200" dirty="0" smtClean="0">
                <a:solidFill>
                  <a:schemeClr val="tx1"/>
                </a:solidFill>
                <a:effectLst/>
                <a:latin typeface="+mn-lt"/>
                <a:ea typeface="+mn-ea"/>
                <a:cs typeface="+mn-cs"/>
              </a:rPr>
              <a:t>一般指美国职业棒球大联盟。美国职棒大联盟（</a:t>
            </a:r>
            <a:r>
              <a:rPr lang="en-US" altLang="zh-CN" sz="1200" b="0" i="0" kern="1200" dirty="0" smtClean="0">
                <a:solidFill>
                  <a:schemeClr val="tx1"/>
                </a:solidFill>
                <a:effectLst/>
                <a:latin typeface="+mn-lt"/>
                <a:ea typeface="+mn-ea"/>
                <a:cs typeface="+mn-cs"/>
              </a:rPr>
              <a:t>Major League Baseball</a:t>
            </a:r>
            <a:r>
              <a:rPr lang="zh-CN" altLang="en-US" sz="1200" b="0" i="0" kern="1200" dirty="0" smtClean="0">
                <a:solidFill>
                  <a:schemeClr val="tx1"/>
                </a:solidFill>
                <a:effectLst/>
                <a:latin typeface="+mn-lt"/>
                <a:ea typeface="+mn-ea"/>
                <a:cs typeface="+mn-cs"/>
              </a:rPr>
              <a:t>，简称</a:t>
            </a:r>
            <a:r>
              <a:rPr lang="en-US" altLang="zh-CN" sz="1200" b="0" i="0" kern="1200" dirty="0" smtClean="0">
                <a:solidFill>
                  <a:schemeClr val="tx1"/>
                </a:solidFill>
                <a:effectLst/>
                <a:latin typeface="+mn-lt"/>
                <a:ea typeface="+mn-ea"/>
                <a:cs typeface="+mn-cs"/>
              </a:rPr>
              <a:t>MLB</a:t>
            </a:r>
            <a:r>
              <a:rPr lang="zh-CN" altLang="en-US" sz="1200" b="0" i="0" kern="1200" dirty="0" smtClean="0">
                <a:solidFill>
                  <a:schemeClr val="tx1"/>
                </a:solidFill>
                <a:effectLst/>
                <a:latin typeface="+mn-lt"/>
                <a:ea typeface="+mn-ea"/>
                <a:cs typeface="+mn-cs"/>
              </a:rPr>
              <a:t>），是北美地区最高水平的职业棒球联赛。</a:t>
            </a:r>
            <a:r>
              <a:rPr lang="en-US" altLang="zh-CN" sz="1200" b="0" i="0" kern="1200" dirty="0" smtClean="0">
                <a:solidFill>
                  <a:schemeClr val="tx1"/>
                </a:solidFill>
                <a:effectLst/>
                <a:latin typeface="+mn-lt"/>
                <a:ea typeface="+mn-ea"/>
                <a:cs typeface="+mn-cs"/>
              </a:rPr>
              <a:t>1903</a:t>
            </a:r>
            <a:r>
              <a:rPr lang="zh-CN" altLang="en-US" sz="1200" b="0" i="0" kern="1200" dirty="0" smtClean="0">
                <a:solidFill>
                  <a:schemeClr val="tx1"/>
                </a:solidFill>
                <a:effectLst/>
                <a:latin typeface="+mn-lt"/>
                <a:ea typeface="+mn-ea"/>
                <a:cs typeface="+mn-cs"/>
              </a:rPr>
              <a:t>年由国家联盟和美国联盟共同成立，是美国四大职业体育联盟之一。</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Brad Pitt</a:t>
            </a:r>
            <a:r>
              <a:rPr lang="zh-CN" altLang="en-US" sz="1200" b="0" i="0" kern="1200" dirty="0" smtClean="0">
                <a:solidFill>
                  <a:schemeClr val="tx1"/>
                </a:solidFill>
                <a:effectLst/>
                <a:latin typeface="+mn-lt"/>
                <a:ea typeface="+mn-ea"/>
                <a:cs typeface="+mn-cs"/>
              </a:rPr>
              <a:t>一般指布拉德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皮特。</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22</a:t>
            </a:fld>
            <a:endParaRPr lang="zh-CN" altLang="en-US"/>
          </a:p>
        </p:txBody>
      </p:sp>
    </p:spTree>
    <p:extLst>
      <p:ext uri="{BB962C8B-B14F-4D97-AF65-F5344CB8AC3E}">
        <p14:creationId xmlns:p14="http://schemas.microsoft.com/office/powerpoint/2010/main" val="340005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http://data.worldbank.org/about/open-government-data-toolkit/knowledge-repository</a:t>
            </a:r>
          </a:p>
          <a:p>
            <a:endParaRPr lang="en-US" altLang="zh-CN" dirty="0" smtClean="0"/>
          </a:p>
          <a:p>
            <a:r>
              <a:rPr lang="en-US" altLang="zh-CN" dirty="0" smtClean="0"/>
              <a:t>http://theodi.org/</a:t>
            </a:r>
          </a:p>
          <a:p>
            <a:endParaRPr lang="en-US" altLang="zh-CN" dirty="0" smtClean="0"/>
          </a:p>
          <a:p>
            <a:r>
              <a:rPr lang="zh-CN" altLang="en-US" dirty="0" smtClean="0"/>
              <a:t>司法 工商 税务等 天眼查 </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http://www.kdnuggets.com/datasets/index.html</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24</a:t>
            </a:fld>
            <a:endParaRPr lang="zh-CN" altLang="en-US"/>
          </a:p>
        </p:txBody>
      </p:sp>
    </p:spTree>
    <p:extLst>
      <p:ext uri="{BB962C8B-B14F-4D97-AF65-F5344CB8AC3E}">
        <p14:creationId xmlns:p14="http://schemas.microsoft.com/office/powerpoint/2010/main" val="1852883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zh-CN" altLang="en-US" sz="1200" b="0" i="0" u="none" strike="noStrike" kern="1200" dirty="0" smtClean="0">
                <a:solidFill>
                  <a:schemeClr val="tx1"/>
                </a:solidFill>
                <a:effectLst/>
                <a:latin typeface="+mn-lt"/>
                <a:ea typeface="+mn-ea"/>
                <a:cs typeface="+mn-cs"/>
                <a:hlinkClick r:id="rId3"/>
              </a:rPr>
              <a:t>企业资源</a:t>
            </a:r>
            <a:r>
              <a:rPr lang="zh-CN" altLang="en-US" sz="1200" b="0" i="0" kern="1200" dirty="0" smtClean="0">
                <a:solidFill>
                  <a:schemeClr val="tx1"/>
                </a:solidFill>
                <a:effectLst/>
                <a:latin typeface="+mn-lt"/>
                <a:ea typeface="+mn-ea"/>
                <a:cs typeface="+mn-cs"/>
              </a:rPr>
              <a:t>计划即 </a:t>
            </a:r>
            <a:r>
              <a:rPr lang="en-US" altLang="zh-CN" sz="1200" b="0" i="0" kern="1200" dirty="0" smtClean="0">
                <a:solidFill>
                  <a:schemeClr val="tx1"/>
                </a:solidFill>
                <a:effectLst/>
                <a:latin typeface="+mn-lt"/>
                <a:ea typeface="+mn-ea"/>
                <a:cs typeface="+mn-cs"/>
              </a:rPr>
              <a:t>ERP (</a:t>
            </a:r>
            <a:r>
              <a:rPr lang="en-US" altLang="zh-CN" sz="1200" b="1" i="0" kern="1200" dirty="0" smtClean="0">
                <a:solidFill>
                  <a:schemeClr val="tx1"/>
                </a:solidFill>
                <a:effectLst/>
                <a:latin typeface="+mn-lt"/>
                <a:ea typeface="+mn-ea"/>
                <a:cs typeface="+mn-cs"/>
              </a:rPr>
              <a:t>E</a:t>
            </a:r>
            <a:r>
              <a:rPr lang="en-US" altLang="zh-CN" sz="1200" b="0" i="0" kern="1200" dirty="0" smtClean="0">
                <a:solidFill>
                  <a:schemeClr val="tx1"/>
                </a:solidFill>
                <a:effectLst/>
                <a:latin typeface="+mn-lt"/>
                <a:ea typeface="+mn-ea"/>
                <a:cs typeface="+mn-cs"/>
              </a:rPr>
              <a:t>nterprise </a:t>
            </a:r>
            <a:r>
              <a:rPr lang="en-US" altLang="zh-CN" sz="1200" b="1" i="0" kern="1200" dirty="0" smtClean="0">
                <a:solidFill>
                  <a:schemeClr val="tx1"/>
                </a:solidFill>
                <a:effectLst/>
                <a:latin typeface="+mn-lt"/>
                <a:ea typeface="+mn-ea"/>
                <a:cs typeface="+mn-cs"/>
              </a:rPr>
              <a:t>R</a:t>
            </a:r>
            <a:r>
              <a:rPr lang="en-US" altLang="zh-CN" sz="1200" b="0" i="0" kern="1200" dirty="0" smtClean="0">
                <a:solidFill>
                  <a:schemeClr val="tx1"/>
                </a:solidFill>
                <a:effectLst/>
                <a:latin typeface="+mn-lt"/>
                <a:ea typeface="+mn-ea"/>
                <a:cs typeface="+mn-cs"/>
              </a:rPr>
              <a:t>esource </a:t>
            </a:r>
            <a:r>
              <a:rPr lang="en-US" altLang="zh-CN" sz="1200" b="1" i="0" kern="1200" dirty="0" smtClean="0">
                <a:solidFill>
                  <a:schemeClr val="tx1"/>
                </a:solidFill>
                <a:effectLst/>
                <a:latin typeface="+mn-lt"/>
                <a:ea typeface="+mn-ea"/>
                <a:cs typeface="+mn-cs"/>
              </a:rPr>
              <a:t>P</a:t>
            </a:r>
            <a:r>
              <a:rPr lang="en-US" altLang="zh-CN" sz="1200" b="0" i="0" kern="1200" dirty="0" smtClean="0">
                <a:solidFill>
                  <a:schemeClr val="tx1"/>
                </a:solidFill>
                <a:effectLst/>
                <a:latin typeface="+mn-lt"/>
                <a:ea typeface="+mn-ea"/>
                <a:cs typeface="+mn-cs"/>
              </a:rPr>
              <a:t>lanning)</a:t>
            </a:r>
            <a:r>
              <a:rPr lang="zh-CN" altLang="en-US" sz="1200" b="0" i="0" kern="1200" dirty="0" smtClean="0">
                <a:solidFill>
                  <a:schemeClr val="tx1"/>
                </a:solidFill>
                <a:effectLst/>
                <a:latin typeface="+mn-lt"/>
                <a:ea typeface="+mn-ea"/>
                <a:cs typeface="+mn-cs"/>
              </a:rPr>
              <a:t>，由美国 </a:t>
            </a:r>
            <a:r>
              <a:rPr lang="en-US" altLang="zh-CN" sz="1200" b="0" i="0" kern="1200" dirty="0" smtClean="0">
                <a:solidFill>
                  <a:schemeClr val="tx1"/>
                </a:solidFill>
                <a:effectLst/>
                <a:latin typeface="+mn-lt"/>
                <a:ea typeface="+mn-ea"/>
                <a:cs typeface="+mn-cs"/>
              </a:rPr>
              <a:t>Gartner Group </a:t>
            </a:r>
            <a:r>
              <a:rPr lang="zh-CN" altLang="en-US" sz="1200" b="0" i="0" kern="1200" dirty="0" smtClean="0">
                <a:solidFill>
                  <a:schemeClr val="tx1"/>
                </a:solidFill>
                <a:effectLst/>
                <a:latin typeface="+mn-lt"/>
                <a:ea typeface="+mn-ea"/>
                <a:cs typeface="+mn-cs"/>
              </a:rPr>
              <a:t>公司于</a:t>
            </a:r>
            <a:r>
              <a:rPr lang="en-US" altLang="zh-CN" sz="1200" b="0" i="0" kern="1200" dirty="0" smtClean="0">
                <a:solidFill>
                  <a:schemeClr val="tx1"/>
                </a:solidFill>
                <a:effectLst/>
                <a:latin typeface="+mn-lt"/>
                <a:ea typeface="+mn-ea"/>
                <a:cs typeface="+mn-cs"/>
              </a:rPr>
              <a:t>1990</a:t>
            </a:r>
            <a:r>
              <a:rPr lang="zh-CN" altLang="en-US" sz="1200" b="0" i="0" kern="1200" dirty="0" smtClean="0">
                <a:solidFill>
                  <a:schemeClr val="tx1"/>
                </a:solidFill>
                <a:effectLst/>
                <a:latin typeface="+mn-lt"/>
                <a:ea typeface="+mn-ea"/>
                <a:cs typeface="+mn-cs"/>
              </a:rPr>
              <a:t>年提出。企业资源计划是 </a:t>
            </a:r>
            <a:r>
              <a:rPr lang="en-US" altLang="zh-CN" sz="1200" b="0" i="0" u="none" strike="noStrike" kern="1200" dirty="0" smtClean="0">
                <a:solidFill>
                  <a:schemeClr val="tx1"/>
                </a:solidFill>
                <a:effectLst/>
                <a:latin typeface="+mn-lt"/>
                <a:ea typeface="+mn-ea"/>
                <a:cs typeface="+mn-cs"/>
                <a:hlinkClick r:id="rId4"/>
              </a:rPr>
              <a:t>MRP II</a:t>
            </a:r>
            <a:r>
              <a:rPr lang="zh-CN" altLang="en-US" sz="1200" b="0" i="0" kern="1200" dirty="0" smtClean="0">
                <a:solidFill>
                  <a:schemeClr val="tx1"/>
                </a:solidFill>
                <a:effectLst/>
                <a:latin typeface="+mn-lt"/>
                <a:ea typeface="+mn-ea"/>
                <a:cs typeface="+mn-cs"/>
              </a:rPr>
              <a:t>（企业制造资源计划）下一代的制造业系统和资源计划软件。除了</a:t>
            </a:r>
            <a:r>
              <a:rPr lang="en-US" altLang="zh-CN" sz="1200" b="0" i="0" kern="1200" dirty="0" smtClean="0">
                <a:solidFill>
                  <a:schemeClr val="tx1"/>
                </a:solidFill>
                <a:effectLst/>
                <a:latin typeface="+mn-lt"/>
                <a:ea typeface="+mn-ea"/>
                <a:cs typeface="+mn-cs"/>
              </a:rPr>
              <a:t>MRP II </a:t>
            </a:r>
            <a:r>
              <a:rPr lang="zh-CN" altLang="en-US" sz="1200" b="0" i="0" kern="1200" dirty="0" smtClean="0">
                <a:solidFill>
                  <a:schemeClr val="tx1"/>
                </a:solidFill>
                <a:effectLst/>
                <a:latin typeface="+mn-lt"/>
                <a:ea typeface="+mn-ea"/>
                <a:cs typeface="+mn-cs"/>
              </a:rPr>
              <a:t>已有的生产资源计划、</a:t>
            </a:r>
            <a:r>
              <a:rPr lang="zh-CN" altLang="en-US" sz="1200" b="0" i="0" u="none" strike="noStrike" kern="1200" dirty="0" smtClean="0">
                <a:solidFill>
                  <a:schemeClr val="tx1"/>
                </a:solidFill>
                <a:effectLst/>
                <a:latin typeface="+mn-lt"/>
                <a:ea typeface="+mn-ea"/>
                <a:cs typeface="+mn-cs"/>
                <a:hlinkClick r:id="rId5"/>
              </a:rPr>
              <a:t>制造</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6"/>
              </a:rPr>
              <a:t>财务</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7"/>
              </a:rPr>
              <a:t>销售</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8"/>
              </a:rPr>
              <a:t>采购</a:t>
            </a:r>
            <a:r>
              <a:rPr lang="zh-CN" altLang="en-US" sz="1200" b="0" i="0" kern="1200" dirty="0" smtClean="0">
                <a:solidFill>
                  <a:schemeClr val="tx1"/>
                </a:solidFill>
                <a:effectLst/>
                <a:latin typeface="+mn-lt"/>
                <a:ea typeface="+mn-ea"/>
                <a:cs typeface="+mn-cs"/>
              </a:rPr>
              <a:t>等功能外，还有质量管理，实验室管理，业务流程管理，产品</a:t>
            </a:r>
            <a:r>
              <a:rPr lang="zh-CN" altLang="en-US" sz="1200" b="0" i="0" u="none" strike="noStrike" kern="1200" dirty="0" smtClean="0">
                <a:solidFill>
                  <a:schemeClr val="tx1"/>
                </a:solidFill>
                <a:effectLst/>
                <a:latin typeface="+mn-lt"/>
                <a:ea typeface="+mn-ea"/>
                <a:cs typeface="+mn-cs"/>
                <a:hlinkClick r:id="rId9"/>
              </a:rPr>
              <a:t>数据管理</a:t>
            </a:r>
            <a:r>
              <a:rPr lang="zh-CN" altLang="en-US" sz="1200" b="0" i="0" kern="1200" dirty="0" smtClean="0">
                <a:solidFill>
                  <a:schemeClr val="tx1"/>
                </a:solidFill>
                <a:effectLst/>
                <a:latin typeface="+mn-lt"/>
                <a:ea typeface="+mn-ea"/>
                <a:cs typeface="+mn-cs"/>
              </a:rPr>
              <a:t>，存货、分销与运输管理，人力资源管理和定期报告系统。</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1999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Gartner Group </a:t>
            </a:r>
            <a:r>
              <a:rPr lang="en-US" altLang="zh-CN" sz="1200" b="0" i="0" kern="1200" dirty="0" err="1" smtClean="0">
                <a:solidFill>
                  <a:schemeClr val="tx1"/>
                </a:solidFill>
                <a:effectLst/>
                <a:latin typeface="+mn-lt"/>
                <a:ea typeface="+mn-ea"/>
                <a:cs typeface="+mn-cs"/>
              </a:rPr>
              <a:t>Inc</a:t>
            </a:r>
            <a:r>
              <a:rPr lang="zh-CN" altLang="en-US" sz="1200" b="0" i="0" kern="1200" dirty="0" smtClean="0">
                <a:solidFill>
                  <a:schemeClr val="tx1"/>
                </a:solidFill>
                <a:effectLst/>
                <a:latin typeface="+mn-lt"/>
                <a:ea typeface="+mn-ea"/>
                <a:cs typeface="+mn-cs"/>
              </a:rPr>
              <a:t>公司提出了</a:t>
            </a:r>
            <a:r>
              <a:rPr lang="en-US" altLang="zh-CN" sz="1200" b="0" i="0" u="none" strike="noStrike" kern="1200" dirty="0" smtClean="0">
                <a:solidFill>
                  <a:schemeClr val="tx1"/>
                </a:solidFill>
                <a:effectLst/>
                <a:latin typeface="+mn-lt"/>
                <a:ea typeface="+mn-ea"/>
                <a:cs typeface="+mn-cs"/>
                <a:hlinkClick r:id="rId10"/>
              </a:rPr>
              <a:t>CRM</a:t>
            </a:r>
            <a:r>
              <a:rPr lang="zh-CN" altLang="en-US" sz="1200" b="0" i="0" kern="1200" dirty="0" smtClean="0">
                <a:solidFill>
                  <a:schemeClr val="tx1"/>
                </a:solidFill>
                <a:effectLst/>
                <a:latin typeface="+mn-lt"/>
                <a:ea typeface="+mn-ea"/>
                <a:cs typeface="+mn-cs"/>
              </a:rPr>
              <a:t>概念（</a:t>
            </a:r>
            <a:r>
              <a:rPr lang="en-US" altLang="zh-CN" sz="1200" b="0" i="0" kern="1200" dirty="0" smtClean="0">
                <a:solidFill>
                  <a:schemeClr val="tx1"/>
                </a:solidFill>
                <a:effectLst/>
                <a:latin typeface="+mn-lt"/>
                <a:ea typeface="+mn-ea"/>
                <a:cs typeface="+mn-cs"/>
              </a:rPr>
              <a:t>Customer Relationship Management </a:t>
            </a:r>
            <a:r>
              <a:rPr lang="zh-CN" altLang="en-US" sz="1200" b="0" i="0" kern="1200" dirty="0" smtClean="0">
                <a:solidFill>
                  <a:schemeClr val="tx1"/>
                </a:solidFill>
                <a:effectLst/>
                <a:latin typeface="+mn-lt"/>
                <a:ea typeface="+mn-ea"/>
                <a:cs typeface="+mn-cs"/>
              </a:rPr>
              <a:t>客户关系管理）。</a:t>
            </a:r>
            <a:r>
              <a:rPr lang="en-US" altLang="zh-CN" sz="1200" b="0" i="0" kern="1200" dirty="0" smtClean="0">
                <a:solidFill>
                  <a:schemeClr val="tx1"/>
                </a:solidFill>
                <a:effectLst/>
                <a:latin typeface="+mn-lt"/>
                <a:ea typeface="+mn-ea"/>
                <a:cs typeface="+mn-cs"/>
              </a:rPr>
              <a:t>Gartner Group </a:t>
            </a:r>
            <a:r>
              <a:rPr lang="en-US" altLang="zh-CN" sz="1200" b="0" i="0" kern="1200" dirty="0" err="1" smtClean="0">
                <a:solidFill>
                  <a:schemeClr val="tx1"/>
                </a:solidFill>
                <a:effectLst/>
                <a:latin typeface="+mn-lt"/>
                <a:ea typeface="+mn-ea"/>
                <a:cs typeface="+mn-cs"/>
              </a:rPr>
              <a:t>Inc</a:t>
            </a:r>
            <a:r>
              <a:rPr lang="zh-CN" altLang="en-US" sz="1200" b="0" i="0" kern="1200" dirty="0" smtClean="0">
                <a:solidFill>
                  <a:schemeClr val="tx1"/>
                </a:solidFill>
                <a:effectLst/>
                <a:latin typeface="+mn-lt"/>
                <a:ea typeface="+mn-ea"/>
                <a:cs typeface="+mn-cs"/>
              </a:rPr>
              <a:t>在早些提出的</a:t>
            </a:r>
            <a:r>
              <a:rPr lang="en-US" altLang="zh-CN" sz="1200" b="0" i="0" kern="1200" dirty="0" smtClean="0">
                <a:solidFill>
                  <a:schemeClr val="tx1"/>
                </a:solidFill>
                <a:effectLst/>
                <a:latin typeface="+mn-lt"/>
                <a:ea typeface="+mn-ea"/>
                <a:cs typeface="+mn-cs"/>
              </a:rPr>
              <a:t>ERP</a:t>
            </a:r>
            <a:r>
              <a:rPr lang="zh-CN" altLang="en-US" sz="1200" b="0" i="0" kern="1200" dirty="0" smtClean="0">
                <a:solidFill>
                  <a:schemeClr val="tx1"/>
                </a:solidFill>
                <a:effectLst/>
                <a:latin typeface="+mn-lt"/>
                <a:ea typeface="+mn-ea"/>
                <a:cs typeface="+mn-cs"/>
              </a:rPr>
              <a:t>概念中，强调对</a:t>
            </a:r>
            <a:r>
              <a:rPr lang="zh-CN" altLang="en-US" sz="1200" b="0" i="0" u="none" strike="noStrike" kern="1200" dirty="0" smtClean="0">
                <a:solidFill>
                  <a:schemeClr val="tx1"/>
                </a:solidFill>
                <a:effectLst/>
                <a:latin typeface="+mn-lt"/>
                <a:ea typeface="+mn-ea"/>
                <a:cs typeface="+mn-cs"/>
                <a:hlinkClick r:id="rId11"/>
              </a:rPr>
              <a:t>供应链</a:t>
            </a:r>
            <a:r>
              <a:rPr lang="zh-CN" altLang="en-US" sz="1200" b="0" i="0" kern="1200" dirty="0" smtClean="0">
                <a:solidFill>
                  <a:schemeClr val="tx1"/>
                </a:solidFill>
                <a:effectLst/>
                <a:latin typeface="+mn-lt"/>
                <a:ea typeface="+mn-ea"/>
                <a:cs typeface="+mn-cs"/>
              </a:rPr>
              <a:t>进行整 体管理。而客户作为供应链中的一环，为什么要针对它单独提  出一个</a:t>
            </a:r>
            <a:r>
              <a:rPr lang="en-US" altLang="zh-CN" sz="1200" b="0" i="0" kern="1200" dirty="0" smtClean="0">
                <a:solidFill>
                  <a:schemeClr val="tx1"/>
                </a:solidFill>
                <a:effectLst/>
                <a:latin typeface="+mn-lt"/>
                <a:ea typeface="+mn-ea"/>
                <a:cs typeface="+mn-cs"/>
              </a:rPr>
              <a:t>CRM</a:t>
            </a:r>
            <a:r>
              <a:rPr lang="zh-CN" altLang="en-US" sz="1200" b="0" i="0" kern="1200" dirty="0" smtClean="0">
                <a:solidFill>
                  <a:schemeClr val="tx1"/>
                </a:solidFill>
                <a:effectLst/>
                <a:latin typeface="+mn-lt"/>
                <a:ea typeface="+mn-ea"/>
                <a:cs typeface="+mn-cs"/>
              </a:rPr>
              <a:t>概念呢？  </a:t>
            </a:r>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ETL</a:t>
            </a:r>
            <a:r>
              <a:rPr lang="zh-CN" altLang="en-US" sz="1200" b="0" i="0" kern="1200" dirty="0" smtClean="0">
                <a:solidFill>
                  <a:schemeClr val="tx1"/>
                </a:solidFill>
                <a:effectLst/>
                <a:latin typeface="+mn-lt"/>
                <a:ea typeface="+mn-ea"/>
                <a:cs typeface="+mn-cs"/>
              </a:rPr>
              <a:t>，是英文</a:t>
            </a:r>
            <a:r>
              <a:rPr lang="en-US" altLang="zh-CN" sz="1200" b="0" i="0" kern="1200" dirty="0" smtClean="0">
                <a:solidFill>
                  <a:schemeClr val="tx1"/>
                </a:solidFill>
                <a:effectLst/>
                <a:latin typeface="+mn-lt"/>
                <a:ea typeface="+mn-ea"/>
                <a:cs typeface="+mn-cs"/>
              </a:rPr>
              <a:t>Extract-Transform-Load</a:t>
            </a:r>
            <a:r>
              <a:rPr lang="zh-CN" altLang="en-US" sz="1200" b="0" i="0" kern="1200" dirty="0" smtClean="0">
                <a:solidFill>
                  <a:schemeClr val="tx1"/>
                </a:solidFill>
                <a:effectLst/>
                <a:latin typeface="+mn-lt"/>
                <a:ea typeface="+mn-ea"/>
                <a:cs typeface="+mn-cs"/>
              </a:rPr>
              <a:t>的缩写，用来描述将</a:t>
            </a:r>
            <a:r>
              <a:rPr lang="zh-CN" altLang="en-US" sz="1200" b="0" i="0" u="none" strike="noStrike" kern="1200" dirty="0" smtClean="0">
                <a:solidFill>
                  <a:schemeClr val="tx1"/>
                </a:solidFill>
                <a:effectLst/>
                <a:latin typeface="+mn-lt"/>
                <a:ea typeface="+mn-ea"/>
                <a:cs typeface="+mn-cs"/>
                <a:hlinkClick r:id="rId12"/>
              </a:rPr>
              <a:t>数据</a:t>
            </a:r>
            <a:r>
              <a:rPr lang="zh-CN" altLang="en-US" sz="1200" b="0" i="0" kern="1200" dirty="0" smtClean="0">
                <a:solidFill>
                  <a:schemeClr val="tx1"/>
                </a:solidFill>
                <a:effectLst/>
                <a:latin typeface="+mn-lt"/>
                <a:ea typeface="+mn-ea"/>
                <a:cs typeface="+mn-cs"/>
              </a:rPr>
              <a:t>从来源端经过抽取（</a:t>
            </a:r>
            <a:r>
              <a:rPr lang="en-US" altLang="zh-CN" sz="1200" b="0" i="0" kern="1200" dirty="0" smtClean="0">
                <a:solidFill>
                  <a:schemeClr val="tx1"/>
                </a:solidFill>
                <a:effectLst/>
                <a:latin typeface="+mn-lt"/>
                <a:ea typeface="+mn-ea"/>
                <a:cs typeface="+mn-cs"/>
              </a:rPr>
              <a:t>extract</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13"/>
              </a:rPr>
              <a:t>转换</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transform</a:t>
            </a:r>
            <a:r>
              <a:rPr lang="zh-CN" altLang="en-US" sz="1200" b="0" i="0" kern="1200" dirty="0" smtClean="0">
                <a:solidFill>
                  <a:schemeClr val="tx1"/>
                </a:solidFill>
                <a:effectLst/>
                <a:latin typeface="+mn-lt"/>
                <a:ea typeface="+mn-ea"/>
                <a:cs typeface="+mn-cs"/>
              </a:rPr>
              <a:t>）、加载（</a:t>
            </a:r>
            <a:r>
              <a:rPr lang="en-US" altLang="zh-CN" sz="1200" b="0" i="0" kern="1200" dirty="0" smtClean="0">
                <a:solidFill>
                  <a:schemeClr val="tx1"/>
                </a:solidFill>
                <a:effectLst/>
                <a:latin typeface="+mn-lt"/>
                <a:ea typeface="+mn-ea"/>
                <a:cs typeface="+mn-cs"/>
              </a:rPr>
              <a:t>load</a:t>
            </a:r>
            <a:r>
              <a:rPr lang="zh-CN" altLang="en-US" sz="1200" b="0" i="0" kern="1200" dirty="0" smtClean="0">
                <a:solidFill>
                  <a:schemeClr val="tx1"/>
                </a:solidFill>
                <a:effectLst/>
                <a:latin typeface="+mn-lt"/>
                <a:ea typeface="+mn-ea"/>
                <a:cs typeface="+mn-cs"/>
              </a:rPr>
              <a:t>）至目的端的过程。</a:t>
            </a:r>
            <a:r>
              <a:rPr lang="en-US" altLang="zh-CN" sz="1200" b="1" i="0" kern="1200" dirty="0" smtClean="0">
                <a:solidFill>
                  <a:schemeClr val="tx1"/>
                </a:solidFill>
                <a:effectLst/>
                <a:latin typeface="+mn-lt"/>
                <a:ea typeface="+mn-ea"/>
                <a:cs typeface="+mn-cs"/>
              </a:rPr>
              <a:t>ETL</a:t>
            </a:r>
            <a:r>
              <a:rPr lang="zh-CN" altLang="en-US" sz="1200" b="0" i="0" kern="1200" dirty="0" smtClean="0">
                <a:solidFill>
                  <a:schemeClr val="tx1"/>
                </a:solidFill>
                <a:effectLst/>
                <a:latin typeface="+mn-lt"/>
                <a:ea typeface="+mn-ea"/>
                <a:cs typeface="+mn-cs"/>
              </a:rPr>
              <a:t>一词较常用在</a:t>
            </a:r>
            <a:r>
              <a:rPr lang="zh-CN" altLang="en-US" sz="1200" b="0" i="0" u="none" strike="noStrike" kern="1200" dirty="0" smtClean="0">
                <a:solidFill>
                  <a:schemeClr val="tx1"/>
                </a:solidFill>
                <a:effectLst/>
                <a:latin typeface="+mn-lt"/>
                <a:ea typeface="+mn-ea"/>
                <a:cs typeface="+mn-cs"/>
                <a:hlinkClick r:id="rId14"/>
              </a:rPr>
              <a:t>数据仓库</a:t>
            </a:r>
            <a:r>
              <a:rPr lang="zh-CN" altLang="en-US" sz="1200" b="0" i="0" kern="1200" dirty="0" smtClean="0">
                <a:solidFill>
                  <a:schemeClr val="tx1"/>
                </a:solidFill>
                <a:effectLst/>
                <a:latin typeface="+mn-lt"/>
                <a:ea typeface="+mn-ea"/>
                <a:cs typeface="+mn-cs"/>
              </a:rPr>
              <a:t>，但其对象并不限于数据仓库。</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联机分析处理</a:t>
            </a:r>
            <a:r>
              <a:rPr lang="en-US" altLang="zh-CN" sz="1200" b="0" i="0" kern="1200" dirty="0" smtClean="0">
                <a:solidFill>
                  <a:schemeClr val="tx1"/>
                </a:solidFill>
                <a:effectLst/>
                <a:latin typeface="+mn-lt"/>
                <a:ea typeface="+mn-ea"/>
                <a:cs typeface="+mn-cs"/>
              </a:rPr>
              <a:t>OLAP</a:t>
            </a:r>
            <a:r>
              <a:rPr lang="zh-CN" altLang="en-US" sz="1200" b="0" i="0" kern="1200" dirty="0" smtClean="0">
                <a:solidFill>
                  <a:schemeClr val="tx1"/>
                </a:solidFill>
                <a:effectLst/>
                <a:latin typeface="+mn-lt"/>
                <a:ea typeface="+mn-ea"/>
                <a:cs typeface="+mn-cs"/>
              </a:rPr>
              <a:t>是一种</a:t>
            </a:r>
            <a:r>
              <a:rPr lang="zh-CN" altLang="en-US" sz="1200" b="0" i="0" u="none" strike="noStrike" kern="1200" dirty="0" smtClean="0">
                <a:solidFill>
                  <a:schemeClr val="tx1"/>
                </a:solidFill>
                <a:effectLst/>
                <a:latin typeface="+mn-lt"/>
                <a:ea typeface="+mn-ea"/>
                <a:cs typeface="+mn-cs"/>
                <a:hlinkClick r:id="rId15"/>
              </a:rPr>
              <a:t>软件技术</a:t>
            </a:r>
            <a:r>
              <a:rPr lang="zh-CN" altLang="en-US" sz="1200" b="0" i="0" kern="1200" dirty="0" smtClean="0">
                <a:solidFill>
                  <a:schemeClr val="tx1"/>
                </a:solidFill>
                <a:effectLst/>
                <a:latin typeface="+mn-lt"/>
                <a:ea typeface="+mn-ea"/>
                <a:cs typeface="+mn-cs"/>
              </a:rPr>
              <a:t>，它使分析人员能够迅速、一致、交互地从各个方面观察信息，以达到深入理解数据的目的。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自</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世纪</a:t>
            </a:r>
            <a:r>
              <a:rPr lang="en-US" altLang="zh-CN" sz="1200" b="0" i="0" kern="1200" dirty="0" smtClean="0">
                <a:solidFill>
                  <a:schemeClr val="tx1"/>
                </a:solidFill>
                <a:effectLst/>
                <a:latin typeface="+mn-lt"/>
                <a:ea typeface="+mn-ea"/>
                <a:cs typeface="+mn-cs"/>
              </a:rPr>
              <a:t>80</a:t>
            </a:r>
            <a:r>
              <a:rPr lang="zh-CN" altLang="en-US" sz="1200" b="0" i="0" kern="1200" dirty="0" smtClean="0">
                <a:solidFill>
                  <a:schemeClr val="tx1"/>
                </a:solidFill>
                <a:effectLst/>
                <a:latin typeface="+mn-lt"/>
                <a:ea typeface="+mn-ea"/>
                <a:cs typeface="+mn-cs"/>
              </a:rPr>
              <a:t>年代开始，许多企业利用</a:t>
            </a:r>
            <a:r>
              <a:rPr lang="zh-CN" altLang="en-US" sz="1200" b="0" i="0" u="none" strike="noStrike" kern="1200" dirty="0" smtClean="0">
                <a:solidFill>
                  <a:schemeClr val="tx1"/>
                </a:solidFill>
                <a:effectLst/>
                <a:latin typeface="+mn-lt"/>
                <a:ea typeface="+mn-ea"/>
                <a:cs typeface="+mn-cs"/>
                <a:hlinkClick r:id="rId16"/>
              </a:rPr>
              <a:t>关系型数据库</a:t>
            </a:r>
            <a:r>
              <a:rPr lang="zh-CN" altLang="en-US" sz="1200" b="0" i="0" kern="1200" dirty="0" smtClean="0">
                <a:solidFill>
                  <a:schemeClr val="tx1"/>
                </a:solidFill>
                <a:effectLst/>
                <a:latin typeface="+mn-lt"/>
                <a:ea typeface="+mn-ea"/>
                <a:cs typeface="+mn-cs"/>
              </a:rPr>
              <a:t>来存储和管理业务数据，并建立相应的应用系统来支持日常的业务运作。这种应用以支持业务处理为主要目的，被称为</a:t>
            </a:r>
            <a:r>
              <a:rPr lang="zh-CN" altLang="en-US" sz="1200" b="0" i="0" u="none" strike="noStrike" kern="1200" dirty="0" smtClean="0">
                <a:solidFill>
                  <a:schemeClr val="tx1"/>
                </a:solidFill>
                <a:effectLst/>
                <a:latin typeface="+mn-lt"/>
                <a:ea typeface="+mn-ea"/>
                <a:cs typeface="+mn-cs"/>
                <a:hlinkClick r:id="rId17"/>
              </a:rPr>
              <a:t>联机事务处理</a:t>
            </a:r>
            <a:r>
              <a:rPr lang="en-US" altLang="zh-CN" sz="1200" b="0" i="0" kern="1200" dirty="0" smtClean="0">
                <a:solidFill>
                  <a:schemeClr val="tx1"/>
                </a:solidFill>
                <a:effectLst/>
                <a:latin typeface="+mn-lt"/>
                <a:ea typeface="+mn-ea"/>
                <a:cs typeface="+mn-cs"/>
              </a:rPr>
              <a:t>(On line Transaction Processing</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OLTP)</a:t>
            </a:r>
            <a:r>
              <a:rPr lang="zh-CN" altLang="en-US" sz="1200" b="0" i="0" kern="1200" dirty="0" smtClean="0">
                <a:solidFill>
                  <a:schemeClr val="tx1"/>
                </a:solidFill>
                <a:effectLst/>
                <a:latin typeface="+mn-lt"/>
                <a:ea typeface="+mn-ea"/>
                <a:cs typeface="+mn-cs"/>
              </a:rPr>
              <a:t>应用，它所存储的数据被称为操作数据或者业务数据。</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Gartner</a:t>
            </a:r>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高德纳</a:t>
            </a:r>
            <a:r>
              <a:rPr lang="zh-CN" altLang="en-US" sz="1200" b="0" i="0" kern="1200" dirty="0" smtClean="0">
                <a:solidFill>
                  <a:schemeClr val="tx1"/>
                </a:solidFill>
                <a:effectLst/>
                <a:latin typeface="+mn-lt"/>
                <a:ea typeface="+mn-ea"/>
                <a:cs typeface="+mn-cs"/>
              </a:rPr>
              <a:t>，又译</a:t>
            </a:r>
            <a:r>
              <a:rPr lang="zh-CN" altLang="en-US" sz="1200" b="1" i="0" kern="1200" dirty="0" smtClean="0">
                <a:solidFill>
                  <a:schemeClr val="tx1"/>
                </a:solidFill>
                <a:effectLst/>
                <a:latin typeface="+mn-lt"/>
                <a:ea typeface="+mn-ea"/>
                <a:cs typeface="+mn-cs"/>
              </a:rPr>
              <a:t>顾能公司</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NYSE: IT and ITB</a:t>
            </a:r>
            <a:r>
              <a:rPr lang="zh-CN" altLang="en-US" sz="1200" b="0" i="0" kern="1200" dirty="0" smtClean="0">
                <a:solidFill>
                  <a:schemeClr val="tx1"/>
                </a:solidFill>
                <a:effectLst/>
                <a:latin typeface="+mn-lt"/>
                <a:ea typeface="+mn-ea"/>
                <a:cs typeface="+mn-cs"/>
              </a:rPr>
              <a:t>）全球最具权威的</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研究与顾问咨询公司，成立于</a:t>
            </a:r>
            <a:r>
              <a:rPr lang="en-US" altLang="zh-CN" sz="1200" b="0" i="0" kern="1200" dirty="0" smtClean="0">
                <a:solidFill>
                  <a:schemeClr val="tx1"/>
                </a:solidFill>
                <a:effectLst/>
                <a:latin typeface="+mn-lt"/>
                <a:ea typeface="+mn-ea"/>
                <a:cs typeface="+mn-cs"/>
              </a:rPr>
              <a:t>1979</a:t>
            </a:r>
            <a:r>
              <a:rPr lang="zh-CN" altLang="en-US" sz="1200" b="0" i="0" kern="1200" dirty="0" smtClean="0">
                <a:solidFill>
                  <a:schemeClr val="tx1"/>
                </a:solidFill>
                <a:effectLst/>
                <a:latin typeface="+mn-lt"/>
                <a:ea typeface="+mn-ea"/>
                <a:cs typeface="+mn-cs"/>
              </a:rPr>
              <a:t>年，总部设在美国康涅狄克州</a:t>
            </a:r>
            <a:r>
              <a:rPr lang="zh-CN" altLang="en-US" sz="1200" b="0" i="0" u="none" strike="noStrike" kern="1200" dirty="0" smtClean="0">
                <a:solidFill>
                  <a:schemeClr val="tx1"/>
                </a:solidFill>
                <a:effectLst/>
                <a:latin typeface="+mn-lt"/>
                <a:ea typeface="+mn-ea"/>
                <a:cs typeface="+mn-cs"/>
                <a:hlinkClick r:id="rId18"/>
              </a:rPr>
              <a:t>斯坦福</a:t>
            </a:r>
            <a:r>
              <a:rPr lang="zh-CN" altLang="en-US" sz="1200" b="0" i="0" kern="1200" dirty="0" smtClean="0">
                <a:solidFill>
                  <a:schemeClr val="tx1"/>
                </a:solidFill>
                <a:effectLst/>
                <a:latin typeface="+mn-lt"/>
                <a:ea typeface="+mn-ea"/>
                <a:cs typeface="+mn-cs"/>
              </a:rPr>
              <a:t>。其研究范围覆盖全部</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产业，就</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的研究、发展、评估、应用、市场等领域，为客户提供客观、公正的论证报告及市场调研报告，协助客户进行市场分析、技术选择、项目论证、投资决策。为决策者在投资风险和管理、营销策略、发展方向等重大问题上提供重要咨询建议，帮助决策者作出正确抉择。</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30</a:t>
            </a:fld>
            <a:endParaRPr lang="zh-CN" altLang="en-US"/>
          </a:p>
        </p:txBody>
      </p:sp>
    </p:spTree>
    <p:extLst>
      <p:ext uri="{BB962C8B-B14F-4D97-AF65-F5344CB8AC3E}">
        <p14:creationId xmlns:p14="http://schemas.microsoft.com/office/powerpoint/2010/main" val="538719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瀑布</a:t>
            </a: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deploy [di:'</a:t>
            </a:r>
            <a:r>
              <a:rPr lang="en-US" altLang="zh-CN" sz="1200" b="0" i="0" kern="1200" dirty="0" err="1" smtClean="0">
                <a:solidFill>
                  <a:schemeClr val="tx1"/>
                </a:solidFill>
                <a:effectLst/>
                <a:latin typeface="+mn-lt"/>
                <a:ea typeface="+mn-ea"/>
                <a:cs typeface="+mn-cs"/>
              </a:rPr>
              <a:t>plɔi</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vt.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配置；展开；使疏开 </a:t>
            </a:r>
            <a:r>
              <a:rPr lang="en-US" altLang="zh-CN" sz="1200" b="0" i="0" kern="1200" dirty="0" smtClean="0">
                <a:solidFill>
                  <a:schemeClr val="tx1"/>
                </a:solidFill>
                <a:effectLst/>
                <a:latin typeface="+mn-lt"/>
                <a:ea typeface="+mn-ea"/>
                <a:cs typeface="+mn-cs"/>
              </a:rPr>
              <a:t>vi. </a:t>
            </a:r>
            <a:r>
              <a:rPr lang="zh-CN" altLang="en-US" sz="1200" b="0" i="0" kern="1200" dirty="0" smtClean="0">
                <a:solidFill>
                  <a:schemeClr val="tx1"/>
                </a:solidFill>
                <a:effectLst/>
                <a:latin typeface="+mn-lt"/>
                <a:ea typeface="+mn-ea"/>
                <a:cs typeface="+mn-cs"/>
              </a:rPr>
              <a:t>部署；展开 </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31</a:t>
            </a:fld>
            <a:endParaRPr lang="zh-CN" altLang="en-US"/>
          </a:p>
        </p:txBody>
      </p:sp>
    </p:spTree>
    <p:extLst>
      <p:ext uri="{BB962C8B-B14F-4D97-AF65-F5344CB8AC3E}">
        <p14:creationId xmlns:p14="http://schemas.microsoft.com/office/powerpoint/2010/main" val="4041795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en-US" altLang="zh-CN" sz="1200" b="1" i="0" kern="1200" dirty="0" smtClean="0">
                <a:solidFill>
                  <a:schemeClr val="tx1"/>
                </a:solidFill>
                <a:effectLst/>
                <a:latin typeface="+mn-lt"/>
                <a:ea typeface="+mn-ea"/>
                <a:cs typeface="+mn-cs"/>
              </a:rPr>
              <a:t>SPSS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Statistical Product and Service Solutions</a:t>
            </a:r>
            <a:r>
              <a:rPr lang="zh-CN" altLang="en-US" sz="1200" b="0" i="0" kern="1200" dirty="0" smtClean="0">
                <a:solidFill>
                  <a:schemeClr val="tx1"/>
                </a:solidFill>
                <a:effectLst/>
                <a:latin typeface="+mn-lt"/>
                <a:ea typeface="+mn-ea"/>
                <a:cs typeface="+mn-cs"/>
              </a:rPr>
              <a:t>），“统计产品与服务解决方案”软件。最初软件全称为“社会科学统计软件包”（</a:t>
            </a:r>
            <a:r>
              <a:rPr lang="en-US" altLang="zh-CN" sz="1200" b="0" i="0" kern="1200" dirty="0" smtClean="0">
                <a:solidFill>
                  <a:schemeClr val="tx1"/>
                </a:solidFill>
                <a:effectLst/>
                <a:latin typeface="+mn-lt"/>
                <a:ea typeface="+mn-ea"/>
                <a:cs typeface="+mn-cs"/>
              </a:rPr>
              <a:t>Solutions Statistical Package for the Social Sciences</a:t>
            </a:r>
            <a:r>
              <a:rPr lang="zh-CN" altLang="en-US" sz="1200" b="0" i="0" kern="1200" dirty="0" smtClean="0">
                <a:solidFill>
                  <a:schemeClr val="tx1"/>
                </a:solidFill>
                <a:effectLst/>
                <a:latin typeface="+mn-lt"/>
                <a:ea typeface="+mn-ea"/>
                <a:cs typeface="+mn-cs"/>
              </a:rPr>
              <a:t>），但是随着</a:t>
            </a:r>
            <a:r>
              <a:rPr lang="en-US" altLang="zh-CN" sz="1200" b="0" i="0" kern="1200" dirty="0" smtClean="0">
                <a:solidFill>
                  <a:schemeClr val="tx1"/>
                </a:solidFill>
                <a:effectLst/>
                <a:latin typeface="+mn-lt"/>
                <a:ea typeface="+mn-ea"/>
                <a:cs typeface="+mn-cs"/>
              </a:rPr>
              <a:t>SPSS</a:t>
            </a:r>
            <a:r>
              <a:rPr lang="zh-CN" altLang="en-US" sz="1200" b="0" i="0" kern="1200" dirty="0" smtClean="0">
                <a:solidFill>
                  <a:schemeClr val="tx1"/>
                </a:solidFill>
                <a:effectLst/>
                <a:latin typeface="+mn-lt"/>
                <a:ea typeface="+mn-ea"/>
                <a:cs typeface="+mn-cs"/>
              </a:rPr>
              <a:t>产品服务领域的扩大和服务深度的增加，</a:t>
            </a:r>
            <a:r>
              <a:rPr lang="en-US" altLang="zh-CN" sz="1200" b="0" i="0" kern="1200" dirty="0" smtClean="0">
                <a:solidFill>
                  <a:schemeClr val="tx1"/>
                </a:solidFill>
                <a:effectLst/>
                <a:latin typeface="+mn-lt"/>
                <a:ea typeface="+mn-ea"/>
                <a:cs typeface="+mn-cs"/>
              </a:rPr>
              <a:t>SPSS</a:t>
            </a:r>
            <a:r>
              <a:rPr lang="zh-CN" altLang="en-US" sz="1200" b="0" i="0" kern="1200" dirty="0" smtClean="0">
                <a:solidFill>
                  <a:schemeClr val="tx1"/>
                </a:solidFill>
                <a:effectLst/>
                <a:latin typeface="+mn-lt"/>
                <a:ea typeface="+mn-ea"/>
                <a:cs typeface="+mn-cs"/>
              </a:rPr>
              <a:t>公司已于</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年正式将英文全称更改为“统计产品与服务解决方案”，这标志着</a:t>
            </a:r>
            <a:r>
              <a:rPr lang="en-US" altLang="zh-CN" sz="1200" b="0" i="0" kern="1200" dirty="0" smtClean="0">
                <a:solidFill>
                  <a:schemeClr val="tx1"/>
                </a:solidFill>
                <a:effectLst/>
                <a:latin typeface="+mn-lt"/>
                <a:ea typeface="+mn-ea"/>
                <a:cs typeface="+mn-cs"/>
              </a:rPr>
              <a:t>SPSS</a:t>
            </a:r>
            <a:r>
              <a:rPr lang="zh-CN" altLang="en-US" sz="1200" b="0" i="0" kern="1200" dirty="0" smtClean="0">
                <a:solidFill>
                  <a:schemeClr val="tx1"/>
                </a:solidFill>
                <a:effectLst/>
                <a:latin typeface="+mn-lt"/>
                <a:ea typeface="+mn-ea"/>
                <a:cs typeface="+mn-cs"/>
              </a:rPr>
              <a:t>的战略方向正在做出重大调整。</a:t>
            </a:r>
            <a:r>
              <a:rPr lang="en-US" altLang="zh-CN" sz="1200" b="1" i="0" kern="1200" dirty="0" smtClean="0">
                <a:solidFill>
                  <a:schemeClr val="tx1"/>
                </a:solidFill>
                <a:effectLst/>
                <a:latin typeface="+mn-lt"/>
                <a:ea typeface="+mn-ea"/>
                <a:cs typeface="+mn-cs"/>
              </a:rPr>
              <a:t>SPSS</a:t>
            </a:r>
            <a:r>
              <a:rPr lang="zh-CN" altLang="en-US" sz="1200" b="0" i="0" kern="1200" dirty="0" smtClean="0">
                <a:solidFill>
                  <a:schemeClr val="tx1"/>
                </a:solidFill>
                <a:effectLst/>
                <a:latin typeface="+mn-lt"/>
                <a:ea typeface="+mn-ea"/>
                <a:cs typeface="+mn-cs"/>
              </a:rPr>
              <a:t>为</a:t>
            </a:r>
            <a:r>
              <a:rPr lang="en-US" altLang="zh-CN" sz="1200" b="0" i="0" u="none" strike="noStrike" kern="1200" dirty="0" smtClean="0">
                <a:solidFill>
                  <a:schemeClr val="tx1"/>
                </a:solidFill>
                <a:effectLst/>
                <a:latin typeface="+mn-lt"/>
                <a:ea typeface="+mn-ea"/>
                <a:cs typeface="+mn-cs"/>
                <a:hlinkClick r:id="rId3"/>
              </a:rPr>
              <a:t>IBM</a:t>
            </a:r>
            <a:r>
              <a:rPr lang="zh-CN" altLang="en-US" sz="1200" b="0" i="0" kern="1200" dirty="0" smtClean="0">
                <a:solidFill>
                  <a:schemeClr val="tx1"/>
                </a:solidFill>
                <a:effectLst/>
                <a:latin typeface="+mn-lt"/>
                <a:ea typeface="+mn-ea"/>
                <a:cs typeface="+mn-cs"/>
              </a:rPr>
              <a:t>公司推出的一系列用于</a:t>
            </a:r>
            <a:r>
              <a:rPr lang="zh-CN" altLang="en-US" sz="1200" b="0" i="0" u="none" strike="noStrike" kern="1200" dirty="0" smtClean="0">
                <a:solidFill>
                  <a:schemeClr val="tx1"/>
                </a:solidFill>
                <a:effectLst/>
                <a:latin typeface="+mn-lt"/>
                <a:ea typeface="+mn-ea"/>
                <a:cs typeface="+mn-cs"/>
                <a:hlinkClick r:id="rId4"/>
              </a:rPr>
              <a:t>统计学</a:t>
            </a:r>
            <a:r>
              <a:rPr lang="zh-CN" altLang="en-US" sz="1200" b="0" i="0" kern="1200" dirty="0" smtClean="0">
                <a:solidFill>
                  <a:schemeClr val="tx1"/>
                </a:solidFill>
                <a:effectLst/>
                <a:latin typeface="+mn-lt"/>
                <a:ea typeface="+mn-ea"/>
                <a:cs typeface="+mn-cs"/>
              </a:rPr>
              <a:t>分析运算、</a:t>
            </a:r>
            <a:r>
              <a:rPr lang="zh-CN" altLang="en-US" sz="1200" b="0" i="0" u="none" strike="noStrike" kern="1200" dirty="0" smtClean="0">
                <a:solidFill>
                  <a:schemeClr val="tx1"/>
                </a:solidFill>
                <a:effectLst/>
                <a:latin typeface="+mn-lt"/>
                <a:ea typeface="+mn-ea"/>
                <a:cs typeface="+mn-cs"/>
                <a:hlinkClick r:id="rId5"/>
              </a:rPr>
              <a:t>数据挖掘</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6"/>
              </a:rPr>
              <a:t>预测分析</a:t>
            </a:r>
            <a:r>
              <a:rPr lang="zh-CN" altLang="en-US" sz="1200" b="0" i="0" kern="1200" dirty="0" smtClean="0">
                <a:solidFill>
                  <a:schemeClr val="tx1"/>
                </a:solidFill>
                <a:effectLst/>
                <a:latin typeface="+mn-lt"/>
                <a:ea typeface="+mn-ea"/>
                <a:cs typeface="+mn-cs"/>
              </a:rPr>
              <a:t>和决策支持任务的软件产品及相关服务的总称，有</a:t>
            </a:r>
            <a:r>
              <a:rPr lang="en-US" altLang="zh-CN" sz="1200" b="0" i="0" kern="1200" dirty="0" smtClean="0">
                <a:solidFill>
                  <a:schemeClr val="tx1"/>
                </a:solidFill>
                <a:effectLst/>
                <a:latin typeface="+mn-lt"/>
                <a:ea typeface="+mn-ea"/>
                <a:cs typeface="+mn-cs"/>
              </a:rPr>
              <a:t>Windows</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Mac OS X</a:t>
            </a:r>
            <a:r>
              <a:rPr lang="zh-CN" altLang="en-US" sz="1200" b="0" i="0" kern="1200" dirty="0" smtClean="0">
                <a:solidFill>
                  <a:schemeClr val="tx1"/>
                </a:solidFill>
                <a:effectLst/>
                <a:latin typeface="+mn-lt"/>
                <a:ea typeface="+mn-ea"/>
                <a:cs typeface="+mn-cs"/>
              </a:rPr>
              <a:t>等版本。</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2018</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SAP </a:t>
            </a:r>
            <a:r>
              <a:rPr lang="zh-CN" altLang="en-US" sz="1200" b="0" i="0" kern="1200" dirty="0" smtClean="0">
                <a:solidFill>
                  <a:schemeClr val="tx1"/>
                </a:solidFill>
                <a:effectLst/>
                <a:latin typeface="+mn-lt"/>
                <a:ea typeface="+mn-ea"/>
                <a:cs typeface="+mn-cs"/>
              </a:rPr>
              <a:t>在伦敦举行的</a:t>
            </a:r>
            <a:r>
              <a:rPr lang="en-US" altLang="zh-CN" sz="1200" b="0" i="0" kern="1200" dirty="0" smtClean="0">
                <a:solidFill>
                  <a:schemeClr val="tx1"/>
                </a:solidFill>
                <a:effectLst/>
                <a:latin typeface="+mn-lt"/>
                <a:ea typeface="+mn-ea"/>
                <a:cs typeface="+mn-cs"/>
              </a:rPr>
              <a:t>Gartner </a:t>
            </a:r>
            <a:r>
              <a:rPr lang="zh-CN" altLang="en-US" sz="1200" b="0" i="0" kern="1200" dirty="0" smtClean="0">
                <a:solidFill>
                  <a:schemeClr val="tx1"/>
                </a:solidFill>
                <a:effectLst/>
                <a:latin typeface="+mn-lt"/>
                <a:ea typeface="+mn-ea"/>
                <a:cs typeface="+mn-cs"/>
              </a:rPr>
              <a:t>数据分析峰会上宣布正式发布 </a:t>
            </a:r>
            <a:r>
              <a:rPr lang="en-US" altLang="zh-CN" sz="1200" b="1" i="0" kern="1200" dirty="0" smtClean="0">
                <a:solidFill>
                  <a:schemeClr val="tx1"/>
                </a:solidFill>
                <a:effectLst/>
                <a:latin typeface="+mn-lt"/>
                <a:ea typeface="+mn-ea"/>
                <a:cs typeface="+mn-cs"/>
              </a:rPr>
              <a:t>SAP® Predictive Analytics</a:t>
            </a:r>
            <a:r>
              <a:rPr lang="zh-CN" altLang="en-US" sz="1200" b="1" i="0" kern="1200" dirty="0" smtClean="0">
                <a:solidFill>
                  <a:schemeClr val="tx1"/>
                </a:solidFill>
                <a:effectLst/>
                <a:latin typeface="+mn-lt"/>
                <a:ea typeface="+mn-ea"/>
                <a:cs typeface="+mn-cs"/>
              </a:rPr>
              <a:t>应用版</a:t>
            </a:r>
            <a:r>
              <a:rPr lang="zh-CN" altLang="en-US" sz="1200" b="0" i="0" kern="1200" dirty="0" smtClean="0">
                <a:solidFill>
                  <a:schemeClr val="tx1"/>
                </a:solidFill>
                <a:effectLst/>
                <a:latin typeface="+mn-lt"/>
                <a:ea typeface="+mn-ea"/>
                <a:cs typeface="+mn-cs"/>
              </a:rPr>
              <a:t>，以帮助企业为业务应用程序创建和管理机器学习模型，包括供应链、财务会计、人力资源管理和客户管理。与埃森哲共同开发的 </a:t>
            </a:r>
            <a:r>
              <a:rPr lang="en-US" altLang="zh-CN" sz="1200" b="1" i="0" kern="1200" dirty="0" smtClean="0">
                <a:solidFill>
                  <a:schemeClr val="tx1"/>
                </a:solidFill>
                <a:effectLst/>
                <a:latin typeface="+mn-lt"/>
                <a:ea typeface="+mn-ea"/>
                <a:cs typeface="+mn-cs"/>
              </a:rPr>
              <a:t>SAP® Predictive Analytics </a:t>
            </a:r>
            <a:r>
              <a:rPr lang="zh-CN" altLang="en-US" sz="1200" b="1" i="0" kern="1200" dirty="0" smtClean="0">
                <a:solidFill>
                  <a:schemeClr val="tx1"/>
                </a:solidFill>
                <a:effectLst/>
                <a:latin typeface="+mn-lt"/>
                <a:ea typeface="+mn-ea"/>
                <a:cs typeface="+mn-cs"/>
              </a:rPr>
              <a:t>应用版</a:t>
            </a:r>
            <a:r>
              <a:rPr lang="zh-CN" altLang="en-US" sz="1200" b="0" i="0" kern="1200" dirty="0" smtClean="0">
                <a:solidFill>
                  <a:schemeClr val="tx1"/>
                </a:solidFill>
                <a:effectLst/>
                <a:latin typeface="+mn-lt"/>
                <a:ea typeface="+mn-ea"/>
                <a:cs typeface="+mn-cs"/>
              </a:rPr>
              <a:t>协助智能企业在业务程序中嵌入预测和机器学习能力，为所有商业用户带来强大的数据驱动的洞察力。</a:t>
            </a:r>
          </a:p>
          <a:p>
            <a:r>
              <a:rPr lang="en-US" altLang="zh-CN" sz="1200" b="0" i="0" kern="1200" dirty="0" smtClean="0">
                <a:solidFill>
                  <a:schemeClr val="tx1"/>
                </a:solidFill>
                <a:effectLst/>
                <a:latin typeface="+mn-lt"/>
                <a:ea typeface="+mn-ea"/>
                <a:cs typeface="+mn-cs"/>
              </a:rPr>
              <a:t>SAP Leonardo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Analytics </a:t>
            </a:r>
            <a:r>
              <a:rPr lang="zh-CN" altLang="en-US" sz="1200" b="0" i="0" kern="1200" dirty="0" smtClean="0">
                <a:solidFill>
                  <a:schemeClr val="tx1"/>
                </a:solidFill>
                <a:effectLst/>
                <a:latin typeface="+mn-lt"/>
                <a:ea typeface="+mn-ea"/>
                <a:cs typeface="+mn-cs"/>
              </a:rPr>
              <a:t>高级副总裁</a:t>
            </a:r>
            <a:r>
              <a:rPr lang="en-US" altLang="zh-CN" sz="1200" b="0" i="0" kern="1200" dirty="0" smtClean="0">
                <a:solidFill>
                  <a:schemeClr val="tx1"/>
                </a:solidFill>
                <a:effectLst/>
                <a:latin typeface="+mn-lt"/>
                <a:ea typeface="+mn-ea"/>
                <a:cs typeface="+mn-cs"/>
              </a:rPr>
              <a:t>Mike </a:t>
            </a:r>
            <a:r>
              <a:rPr lang="en-US" altLang="zh-CN" sz="1200" b="0" i="0" kern="1200" dirty="0" err="1" smtClean="0">
                <a:solidFill>
                  <a:schemeClr val="tx1"/>
                </a:solidFill>
                <a:effectLst/>
                <a:latin typeface="+mn-lt"/>
                <a:ea typeface="+mn-ea"/>
                <a:cs typeface="+mn-cs"/>
              </a:rPr>
              <a:t>Flannagan</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表示</a:t>
            </a:r>
            <a:r>
              <a:rPr lang="en-US" altLang="zh-CN" sz="1200" b="0"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SAP</a:t>
            </a:r>
            <a:r>
              <a:rPr lang="zh-CN" altLang="en-US" sz="1200" b="1" i="0" kern="1200" dirty="0" smtClean="0">
                <a:solidFill>
                  <a:schemeClr val="tx1"/>
                </a:solidFill>
                <a:effectLst/>
                <a:latin typeface="+mn-lt"/>
                <a:ea typeface="+mn-ea"/>
                <a:cs typeface="+mn-cs"/>
              </a:rPr>
              <a:t>与埃森哲合作开发的 </a:t>
            </a:r>
            <a:r>
              <a:rPr lang="en-US" altLang="zh-CN" sz="1200" b="1" i="0" kern="1200" dirty="0" smtClean="0">
                <a:solidFill>
                  <a:schemeClr val="tx1"/>
                </a:solidFill>
                <a:effectLst/>
                <a:latin typeface="+mn-lt"/>
                <a:ea typeface="+mn-ea"/>
                <a:cs typeface="+mn-cs"/>
              </a:rPr>
              <a:t>SAP® Predictive Analytics </a:t>
            </a:r>
            <a:r>
              <a:rPr lang="zh-CN" altLang="en-US" sz="1200" b="1" i="0" kern="1200" dirty="0" smtClean="0">
                <a:solidFill>
                  <a:schemeClr val="tx1"/>
                </a:solidFill>
                <a:effectLst/>
                <a:latin typeface="+mn-lt"/>
                <a:ea typeface="+mn-ea"/>
                <a:cs typeface="+mn-cs"/>
              </a:rPr>
              <a:t>应用版，将为数字化转型中的智能企业提供工具。</a:t>
            </a:r>
            <a:r>
              <a:rPr lang="zh-CN" altLang="en-US" sz="1200" b="0" i="0" kern="1200" dirty="0" smtClean="0">
                <a:solidFill>
                  <a:schemeClr val="tx1"/>
                </a:solidFill>
                <a:effectLst/>
                <a:latin typeface="+mn-lt"/>
                <a:ea typeface="+mn-ea"/>
                <a:cs typeface="+mn-cs"/>
              </a:rPr>
              <a:t>随着机器学习和人工智能技术的飞速发展，</a:t>
            </a:r>
            <a:r>
              <a:rPr lang="en-US" altLang="zh-CN" sz="1200" b="0" i="0" kern="1200" dirty="0" smtClean="0">
                <a:solidFill>
                  <a:schemeClr val="tx1"/>
                </a:solidFill>
                <a:effectLst/>
                <a:latin typeface="+mn-lt"/>
                <a:ea typeface="+mn-ea"/>
                <a:cs typeface="+mn-cs"/>
              </a:rPr>
              <a:t>SAP </a:t>
            </a:r>
            <a:r>
              <a:rPr lang="zh-CN" altLang="en-US" sz="1200" b="0" i="0" kern="1200" dirty="0" smtClean="0">
                <a:solidFill>
                  <a:schemeClr val="tx1"/>
                </a:solidFill>
                <a:effectLst/>
                <a:latin typeface="+mn-lt"/>
                <a:ea typeface="+mn-ea"/>
                <a:cs typeface="+mn-cs"/>
              </a:rPr>
              <a:t>将继续提供创新，为我们的客户带来强大的新功能。”</a:t>
            </a:r>
          </a:p>
          <a:p>
            <a:r>
              <a:rPr lang="en-US" altLang="zh-CN" sz="1200" b="0" i="0" kern="1200" dirty="0" smtClean="0">
                <a:solidFill>
                  <a:schemeClr val="tx1"/>
                </a:solidFill>
                <a:effectLst/>
                <a:latin typeface="+mn-lt"/>
                <a:ea typeface="+mn-ea"/>
                <a:cs typeface="+mn-cs"/>
              </a:rPr>
              <a:t>SAP® Predictive Analytics </a:t>
            </a:r>
            <a:r>
              <a:rPr lang="zh-CN" altLang="en-US" sz="1200" b="0" i="0" kern="1200" dirty="0" smtClean="0">
                <a:solidFill>
                  <a:schemeClr val="tx1"/>
                </a:solidFill>
                <a:effectLst/>
                <a:latin typeface="+mn-lt"/>
                <a:ea typeface="+mn-ea"/>
                <a:cs typeface="+mn-cs"/>
              </a:rPr>
              <a:t>应用版使用机器学习为商业用户解决具体业务问题。通过嵌入 </a:t>
            </a:r>
            <a:r>
              <a:rPr lang="en-US" altLang="zh-CN" sz="1200" b="0" i="0" kern="1200" dirty="0" smtClean="0">
                <a:solidFill>
                  <a:schemeClr val="tx1"/>
                </a:solidFill>
                <a:effectLst/>
                <a:latin typeface="+mn-lt"/>
                <a:ea typeface="+mn-ea"/>
                <a:cs typeface="+mn-cs"/>
              </a:rPr>
              <a:t>SAP® Predictive Analytics</a:t>
            </a:r>
            <a:r>
              <a:rPr lang="zh-CN" altLang="en-US" sz="1200" b="0" i="0" kern="1200" dirty="0" smtClean="0">
                <a:solidFill>
                  <a:schemeClr val="tx1"/>
                </a:solidFill>
                <a:effectLst/>
                <a:latin typeface="+mn-lt"/>
                <a:ea typeface="+mn-ea"/>
                <a:cs typeface="+mn-cs"/>
              </a:rPr>
              <a:t>，企业的应用程序可以</a:t>
            </a:r>
            <a:r>
              <a:rPr lang="zh-CN" altLang="en-US" sz="1200" b="1" i="0" kern="1200" dirty="0" smtClean="0">
                <a:solidFill>
                  <a:schemeClr val="tx1"/>
                </a:solidFill>
                <a:effectLst/>
                <a:latin typeface="+mn-lt"/>
                <a:ea typeface="+mn-ea"/>
                <a:cs typeface="+mn-cs"/>
              </a:rPr>
              <a:t>独立地管理预测和机器学习模型的端到端生命周期</a:t>
            </a:r>
            <a:r>
              <a:rPr lang="zh-CN" altLang="en-US" sz="1200" b="0" i="0" kern="1200" dirty="0" smtClean="0">
                <a:solidFill>
                  <a:schemeClr val="tx1"/>
                </a:solidFill>
                <a:effectLst/>
                <a:latin typeface="+mn-lt"/>
                <a:ea typeface="+mn-ea"/>
                <a:cs typeface="+mn-cs"/>
              </a:rPr>
              <a:t>，从而能够</a:t>
            </a:r>
            <a:r>
              <a:rPr lang="zh-CN" altLang="en-US" sz="1200" b="1" i="0" kern="1200" dirty="0" smtClean="0">
                <a:solidFill>
                  <a:schemeClr val="tx1"/>
                </a:solidFill>
                <a:effectLst/>
                <a:latin typeface="+mn-lt"/>
                <a:ea typeface="+mn-ea"/>
                <a:cs typeface="+mn-cs"/>
              </a:rPr>
              <a:t>自动适应不断变化的业务条件</a:t>
            </a:r>
            <a:r>
              <a:rPr lang="zh-CN" altLang="en-US" sz="1200" b="0" i="0" kern="1200" dirty="0" smtClean="0">
                <a:solidFill>
                  <a:schemeClr val="tx1"/>
                </a:solidFill>
                <a:effectLst/>
                <a:latin typeface="+mn-lt"/>
                <a:ea typeface="+mn-ea"/>
                <a:cs typeface="+mn-cs"/>
              </a:rPr>
              <a:t>。它为企业提供了在这些应用程序中添加、修改和扩展预测和机器学习模型的灵活性，以更好地解决新问题。通过</a:t>
            </a:r>
            <a:r>
              <a:rPr lang="zh-CN" altLang="en-US" sz="1200" b="1" i="0" kern="1200" dirty="0" smtClean="0">
                <a:solidFill>
                  <a:schemeClr val="tx1"/>
                </a:solidFill>
                <a:effectLst/>
                <a:latin typeface="+mn-lt"/>
                <a:ea typeface="+mn-ea"/>
                <a:cs typeface="+mn-cs"/>
              </a:rPr>
              <a:t>一次点击</a:t>
            </a:r>
            <a:r>
              <a:rPr lang="zh-CN" altLang="en-US" sz="1200" b="0" i="0" kern="1200" dirty="0" smtClean="0">
                <a:solidFill>
                  <a:schemeClr val="tx1"/>
                </a:solidFill>
                <a:effectLst/>
                <a:latin typeface="+mn-lt"/>
                <a:ea typeface="+mn-ea"/>
                <a:cs typeface="+mn-cs"/>
              </a:rPr>
              <a:t>，用户就可以轻松地自动重新训练，评分和部署机器学习模型。</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32</a:t>
            </a:fld>
            <a:endParaRPr lang="zh-CN" altLang="en-US"/>
          </a:p>
        </p:txBody>
      </p:sp>
    </p:spTree>
    <p:extLst>
      <p:ext uri="{BB962C8B-B14F-4D97-AF65-F5344CB8AC3E}">
        <p14:creationId xmlns:p14="http://schemas.microsoft.com/office/powerpoint/2010/main" val="2220589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甲骨文公司 </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世界上的所有行业几乎都在应用</a:t>
            </a:r>
            <a:r>
              <a:rPr lang="en-US" altLang="zh-CN" sz="1200" b="0" i="0" kern="1200" dirty="0" smtClean="0">
                <a:solidFill>
                  <a:schemeClr val="tx1"/>
                </a:solidFill>
                <a:effectLst/>
                <a:latin typeface="+mn-lt"/>
                <a:ea typeface="+mn-ea"/>
                <a:cs typeface="+mn-cs"/>
              </a:rPr>
              <a:t>Oracle</a:t>
            </a:r>
            <a:r>
              <a:rPr lang="zh-CN" altLang="en-US" sz="1200" b="0" i="0" kern="1200" dirty="0" smtClean="0">
                <a:solidFill>
                  <a:schemeClr val="tx1"/>
                </a:solidFill>
                <a:effectLst/>
                <a:latin typeface="+mn-lt"/>
                <a:ea typeface="+mn-ea"/>
                <a:cs typeface="+mn-cs"/>
              </a:rPr>
              <a:t>技术，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财富</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强中的</a:t>
            </a:r>
            <a:r>
              <a:rPr lang="en-US" altLang="zh-CN" sz="1200" b="0" i="0" kern="1200" dirty="0" smtClean="0">
                <a:solidFill>
                  <a:schemeClr val="tx1"/>
                </a:solidFill>
                <a:effectLst/>
                <a:latin typeface="+mn-lt"/>
                <a:ea typeface="+mn-ea"/>
                <a:cs typeface="+mn-cs"/>
              </a:rPr>
              <a:t>98</a:t>
            </a:r>
            <a:r>
              <a:rPr lang="zh-CN" altLang="en-US" sz="1200" b="0" i="0" kern="1200" dirty="0" smtClean="0">
                <a:solidFill>
                  <a:schemeClr val="tx1"/>
                </a:solidFill>
                <a:effectLst/>
                <a:latin typeface="+mn-lt"/>
                <a:ea typeface="+mn-ea"/>
                <a:cs typeface="+mn-cs"/>
              </a:rPr>
              <a:t>家公司都采用</a:t>
            </a:r>
            <a:r>
              <a:rPr lang="en-US" altLang="zh-CN" sz="1200" b="0" i="0" kern="1200" dirty="0" smtClean="0">
                <a:solidFill>
                  <a:schemeClr val="tx1"/>
                </a:solidFill>
                <a:effectLst/>
                <a:latin typeface="+mn-lt"/>
                <a:ea typeface="+mn-ea"/>
                <a:cs typeface="+mn-cs"/>
              </a:rPr>
              <a:t>Oracle</a:t>
            </a:r>
            <a:r>
              <a:rPr lang="zh-CN" altLang="en-US" sz="1200" b="0" i="0" kern="1200" dirty="0" smtClean="0">
                <a:solidFill>
                  <a:schemeClr val="tx1"/>
                </a:solidFill>
                <a:effectLst/>
                <a:latin typeface="+mn-lt"/>
                <a:ea typeface="+mn-ea"/>
                <a:cs typeface="+mn-cs"/>
              </a:rPr>
              <a:t>技术。</a:t>
            </a:r>
            <a:r>
              <a:rPr lang="en-US" altLang="zh-CN" sz="1200" b="0" i="0" kern="1200" dirty="0" smtClean="0">
                <a:solidFill>
                  <a:schemeClr val="tx1"/>
                </a:solidFill>
                <a:effectLst/>
                <a:latin typeface="+mn-lt"/>
                <a:ea typeface="+mn-ea"/>
                <a:cs typeface="+mn-cs"/>
              </a:rPr>
              <a:t>Oracle</a:t>
            </a:r>
            <a:r>
              <a:rPr lang="zh-CN" altLang="en-US" sz="1200" b="0" i="0" kern="1200" dirty="0" smtClean="0">
                <a:solidFill>
                  <a:schemeClr val="tx1"/>
                </a:solidFill>
                <a:effectLst/>
                <a:latin typeface="+mn-lt"/>
                <a:ea typeface="+mn-ea"/>
                <a:cs typeface="+mn-cs"/>
              </a:rPr>
              <a:t>是第一个跨整个产品线（数据库、业务应用软件和应用软件开发与决策支持工具）开发和部署</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基于互联网的企业软件的公司。</a:t>
            </a:r>
            <a:r>
              <a:rPr lang="en-US" altLang="zh-CN" sz="1200" b="0" i="0" kern="1200" dirty="0" smtClean="0">
                <a:solidFill>
                  <a:schemeClr val="tx1"/>
                </a:solidFill>
                <a:effectLst/>
                <a:latin typeface="+mn-lt"/>
                <a:ea typeface="+mn-ea"/>
                <a:cs typeface="+mn-cs"/>
              </a:rPr>
              <a:t>Oracle</a:t>
            </a:r>
            <a:r>
              <a:rPr lang="zh-CN" altLang="en-US" sz="1200" b="0" i="0" kern="1200" dirty="0" smtClean="0">
                <a:solidFill>
                  <a:schemeClr val="tx1"/>
                </a:solidFill>
                <a:effectLst/>
                <a:latin typeface="+mn-lt"/>
                <a:ea typeface="+mn-ea"/>
                <a:cs typeface="+mn-cs"/>
              </a:rPr>
              <a:t>是世界领先的信息管理软件供应商和世界第二大独立软件公司。</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33</a:t>
            </a:fld>
            <a:endParaRPr lang="zh-CN" altLang="en-US"/>
          </a:p>
        </p:txBody>
      </p:sp>
    </p:spTree>
    <p:extLst>
      <p:ext uri="{BB962C8B-B14F-4D97-AF65-F5344CB8AC3E}">
        <p14:creationId xmlns:p14="http://schemas.microsoft.com/office/powerpoint/2010/main" val="109362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churn prediction </a:t>
            </a:r>
            <a:r>
              <a:rPr lang="zh-CN" altLang="en-US" sz="1200" b="0" i="0" kern="1200" dirty="0" smtClean="0">
                <a:solidFill>
                  <a:schemeClr val="tx1"/>
                </a:solidFill>
                <a:effectLst/>
                <a:latin typeface="+mn-lt"/>
                <a:ea typeface="+mn-ea"/>
                <a:cs typeface="+mn-cs"/>
              </a:rPr>
              <a:t>客户流失预测</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34</a:t>
            </a:fld>
            <a:endParaRPr lang="zh-CN" altLang="en-US"/>
          </a:p>
        </p:txBody>
      </p:sp>
    </p:spTree>
    <p:extLst>
      <p:ext uri="{BB962C8B-B14F-4D97-AF65-F5344CB8AC3E}">
        <p14:creationId xmlns:p14="http://schemas.microsoft.com/office/powerpoint/2010/main" val="363564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36</a:t>
            </a:fld>
            <a:endParaRPr lang="zh-CN" altLang="en-US"/>
          </a:p>
        </p:txBody>
      </p:sp>
    </p:spTree>
    <p:extLst>
      <p:ext uri="{BB962C8B-B14F-4D97-AF65-F5344CB8AC3E}">
        <p14:creationId xmlns:p14="http://schemas.microsoft.com/office/powerpoint/2010/main" val="235281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为一个字节</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，最常用的单位。</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1KB (Kilobyte </a:t>
            </a:r>
            <a:r>
              <a:rPr lang="zh-CN" altLang="en-US" sz="1200" b="0" i="0" kern="1200" dirty="0" smtClean="0">
                <a:solidFill>
                  <a:schemeClr val="tx1"/>
                </a:solidFill>
                <a:effectLst/>
                <a:latin typeface="+mn-lt"/>
                <a:ea typeface="+mn-ea"/>
                <a:cs typeface="+mn-cs"/>
              </a:rPr>
              <a:t>千字节</a:t>
            </a:r>
            <a:r>
              <a:rPr lang="en-US" altLang="zh-CN" sz="1200" b="0" i="0" kern="1200" dirty="0" smtClean="0">
                <a:solidFill>
                  <a:schemeClr val="tx1"/>
                </a:solidFill>
                <a:effectLst/>
                <a:latin typeface="+mn-lt"/>
                <a:ea typeface="+mn-ea"/>
                <a:cs typeface="+mn-cs"/>
              </a:rPr>
              <a:t>)=1024B</a:t>
            </a:r>
            <a:r>
              <a:rPr lang="zh-CN" altLang="en-US"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1MB (Megabyte </a:t>
            </a:r>
            <a:r>
              <a:rPr lang="zh-CN" altLang="en-US" sz="1200" b="0" i="0" kern="1200" dirty="0" smtClean="0">
                <a:solidFill>
                  <a:schemeClr val="tx1"/>
                </a:solidFill>
                <a:effectLst/>
                <a:latin typeface="+mn-lt"/>
                <a:ea typeface="+mn-ea"/>
                <a:cs typeface="+mn-cs"/>
              </a:rPr>
              <a:t>兆字节 简称“兆”</a:t>
            </a:r>
            <a:r>
              <a:rPr lang="en-US" altLang="zh-CN" sz="1200" b="0" i="0" kern="1200" dirty="0" smtClean="0">
                <a:solidFill>
                  <a:schemeClr val="tx1"/>
                </a:solidFill>
                <a:effectLst/>
                <a:latin typeface="+mn-lt"/>
                <a:ea typeface="+mn-ea"/>
                <a:cs typeface="+mn-cs"/>
              </a:rPr>
              <a:t>)=1024KB</a:t>
            </a:r>
            <a:r>
              <a:rPr lang="zh-CN" altLang="en-US"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1GB (Gigabyte </a:t>
            </a:r>
            <a:r>
              <a:rPr lang="zh-CN" altLang="en-US" sz="1200" b="0" i="0" kern="1200" dirty="0" smtClean="0">
                <a:solidFill>
                  <a:schemeClr val="tx1"/>
                </a:solidFill>
                <a:effectLst/>
                <a:latin typeface="+mn-lt"/>
                <a:ea typeface="+mn-ea"/>
                <a:cs typeface="+mn-cs"/>
              </a:rPr>
              <a:t>吉字节 又称“千兆”</a:t>
            </a:r>
            <a:r>
              <a:rPr lang="en-US" altLang="zh-CN" sz="1200" b="0" i="0" kern="1200" dirty="0" smtClean="0">
                <a:solidFill>
                  <a:schemeClr val="tx1"/>
                </a:solidFill>
                <a:effectLst/>
                <a:latin typeface="+mn-lt"/>
                <a:ea typeface="+mn-ea"/>
                <a:cs typeface="+mn-cs"/>
              </a:rPr>
              <a:t>)=1024MB</a:t>
            </a:r>
            <a:r>
              <a:rPr lang="zh-CN" altLang="en-US"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1TB (</a:t>
            </a:r>
            <a:r>
              <a:rPr lang="en-US" altLang="zh-CN" sz="1200" b="0" i="0" kern="1200" dirty="0" err="1" smtClean="0">
                <a:solidFill>
                  <a:schemeClr val="tx1"/>
                </a:solidFill>
                <a:effectLst/>
                <a:latin typeface="+mn-lt"/>
                <a:ea typeface="+mn-ea"/>
                <a:cs typeface="+mn-cs"/>
              </a:rPr>
              <a:t>Trillionbyte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万亿字节 太字节</a:t>
            </a:r>
            <a:r>
              <a:rPr lang="en-US" altLang="zh-CN" sz="1200" b="0" i="0" kern="1200" dirty="0" smtClean="0">
                <a:solidFill>
                  <a:schemeClr val="tx1"/>
                </a:solidFill>
                <a:effectLst/>
                <a:latin typeface="+mn-lt"/>
                <a:ea typeface="+mn-ea"/>
                <a:cs typeface="+mn-cs"/>
              </a:rPr>
              <a:t>)=1024GB</a:t>
            </a:r>
            <a:r>
              <a:rPr lang="zh-CN" altLang="en-US" sz="1200" b="0" i="0" kern="1200" dirty="0" smtClean="0">
                <a:solidFill>
                  <a:schemeClr val="tx1"/>
                </a:solidFill>
                <a:effectLst/>
                <a:latin typeface="+mn-lt"/>
                <a:ea typeface="+mn-ea"/>
                <a:cs typeface="+mn-cs"/>
              </a:rPr>
              <a:t>，其中</a:t>
            </a:r>
            <a:r>
              <a:rPr lang="en-US" altLang="zh-CN" sz="1200" b="0" i="0" kern="1200" dirty="0" smtClean="0">
                <a:solidFill>
                  <a:schemeClr val="tx1"/>
                </a:solidFill>
                <a:effectLst/>
                <a:latin typeface="+mn-lt"/>
                <a:ea typeface="+mn-ea"/>
                <a:cs typeface="+mn-cs"/>
              </a:rPr>
              <a:t>1024=2^10 ( 2 </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次方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1PB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Petabyte </a:t>
            </a:r>
            <a:r>
              <a:rPr lang="zh-CN" altLang="en-US" sz="1200" b="0" i="0" kern="1200" dirty="0" smtClean="0">
                <a:solidFill>
                  <a:schemeClr val="tx1"/>
                </a:solidFill>
                <a:effectLst/>
                <a:latin typeface="+mn-lt"/>
                <a:ea typeface="+mn-ea"/>
                <a:cs typeface="+mn-cs"/>
              </a:rPr>
              <a:t>千万亿字节 拍字节）</a:t>
            </a:r>
            <a:r>
              <a:rPr lang="en-US" altLang="zh-CN" sz="1200" b="0" i="0" kern="1200" dirty="0" smtClean="0">
                <a:solidFill>
                  <a:schemeClr val="tx1"/>
                </a:solidFill>
                <a:effectLst/>
                <a:latin typeface="+mn-lt"/>
                <a:ea typeface="+mn-ea"/>
                <a:cs typeface="+mn-cs"/>
              </a:rPr>
              <a:t>=1024TB</a:t>
            </a:r>
            <a:r>
              <a:rPr lang="zh-CN" altLang="en-US"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1EB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Exabyte </a:t>
            </a:r>
            <a:r>
              <a:rPr lang="zh-CN" altLang="en-US" sz="1200" b="0" i="0" kern="1200" dirty="0" smtClean="0">
                <a:solidFill>
                  <a:schemeClr val="tx1"/>
                </a:solidFill>
                <a:effectLst/>
                <a:latin typeface="+mn-lt"/>
                <a:ea typeface="+mn-ea"/>
                <a:cs typeface="+mn-cs"/>
              </a:rPr>
              <a:t>百亿亿字节 艾字节）</a:t>
            </a:r>
            <a:r>
              <a:rPr lang="en-US" altLang="zh-CN" sz="1200" b="0" i="0" kern="1200" dirty="0" smtClean="0">
                <a:solidFill>
                  <a:schemeClr val="tx1"/>
                </a:solidFill>
                <a:effectLst/>
                <a:latin typeface="+mn-lt"/>
                <a:ea typeface="+mn-ea"/>
                <a:cs typeface="+mn-cs"/>
              </a:rPr>
              <a:t>=1024PB</a:t>
            </a:r>
            <a:r>
              <a:rPr lang="zh-CN" altLang="en-US"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1ZB (Zettabyte </a:t>
            </a:r>
            <a:r>
              <a:rPr lang="zh-CN" altLang="en-US" sz="1200" b="0" i="0" kern="1200" dirty="0" smtClean="0">
                <a:solidFill>
                  <a:schemeClr val="tx1"/>
                </a:solidFill>
                <a:effectLst/>
                <a:latin typeface="+mn-lt"/>
                <a:ea typeface="+mn-ea"/>
                <a:cs typeface="+mn-cs"/>
              </a:rPr>
              <a:t>十万亿亿字节 泽字节</a:t>
            </a:r>
            <a:r>
              <a:rPr lang="en-US" altLang="zh-CN" sz="1200" b="0" i="0" kern="1200" dirty="0" smtClean="0">
                <a:solidFill>
                  <a:schemeClr val="tx1"/>
                </a:solidFill>
                <a:effectLst/>
                <a:latin typeface="+mn-lt"/>
                <a:ea typeface="+mn-ea"/>
                <a:cs typeface="+mn-cs"/>
              </a:rPr>
              <a:t>)= 1024 EB,</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1YB (</a:t>
            </a:r>
            <a:r>
              <a:rPr lang="en-US" altLang="zh-CN" sz="1200" b="0" i="0" kern="1200" dirty="0" err="1" smtClean="0">
                <a:solidFill>
                  <a:schemeClr val="tx1"/>
                </a:solidFill>
                <a:effectLst/>
                <a:latin typeface="+mn-lt"/>
                <a:ea typeface="+mn-ea"/>
                <a:cs typeface="+mn-cs"/>
              </a:rPr>
              <a:t>Jottabyte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一亿亿亿字节 尧字节</a:t>
            </a:r>
            <a:r>
              <a:rPr lang="en-US" altLang="zh-CN" sz="1200" b="0" i="0" kern="1200" dirty="0" smtClean="0">
                <a:solidFill>
                  <a:schemeClr val="tx1"/>
                </a:solidFill>
                <a:effectLst/>
                <a:latin typeface="+mn-lt"/>
                <a:ea typeface="+mn-ea"/>
                <a:cs typeface="+mn-cs"/>
              </a:rPr>
              <a:t>)= 1024 ZB,</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1BB (Brontobyte </a:t>
            </a:r>
            <a:r>
              <a:rPr lang="zh-CN" altLang="en-US" sz="1200" b="0" i="0" kern="1200" dirty="0" smtClean="0">
                <a:solidFill>
                  <a:schemeClr val="tx1"/>
                </a:solidFill>
                <a:effectLst/>
                <a:latin typeface="+mn-lt"/>
                <a:ea typeface="+mn-ea"/>
                <a:cs typeface="+mn-cs"/>
              </a:rPr>
              <a:t>一千亿亿亿字节</a:t>
            </a:r>
            <a:r>
              <a:rPr lang="en-US" altLang="zh-CN" sz="1200" b="0" i="0" kern="1200" dirty="0" smtClean="0">
                <a:solidFill>
                  <a:schemeClr val="tx1"/>
                </a:solidFill>
                <a:effectLst/>
                <a:latin typeface="+mn-lt"/>
                <a:ea typeface="+mn-ea"/>
                <a:cs typeface="+mn-cs"/>
              </a:rPr>
              <a:t>)= 1024 YB.</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注：“兆”为百万级数量单位。</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附：进制单位全称及译音</a:t>
            </a:r>
            <a:r>
              <a:rPr lang="zh-CN" altLang="en-US" dirty="0" smtClean="0"/>
              <a:t/>
            </a:r>
            <a:br>
              <a:rPr lang="zh-CN" altLang="en-US" dirty="0" smtClean="0"/>
            </a:br>
            <a:r>
              <a:rPr lang="en-US" altLang="zh-CN" sz="1200" b="0" i="0" kern="1200" dirty="0" err="1" smtClean="0">
                <a:solidFill>
                  <a:schemeClr val="tx1"/>
                </a:solidFill>
                <a:effectLst/>
                <a:latin typeface="+mn-lt"/>
                <a:ea typeface="+mn-ea"/>
                <a:cs typeface="+mn-cs"/>
              </a:rPr>
              <a:t>yotta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尧</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它</a:t>
            </a:r>
            <a:r>
              <a:rPr lang="en-US" altLang="zh-CN" sz="1200" b="0" i="0" kern="1200" dirty="0" smtClean="0">
                <a:solidFill>
                  <a:schemeClr val="tx1"/>
                </a:solidFill>
                <a:effectLst/>
                <a:latin typeface="+mn-lt"/>
                <a:ea typeface="+mn-ea"/>
                <a:cs typeface="+mn-cs"/>
              </a:rPr>
              <a:t>, Y. 10^21, </a:t>
            </a:r>
            <a:r>
              <a:rPr lang="en-US" altLang="zh-CN" sz="1200" b="0" i="0" kern="1200" dirty="0" err="1" smtClean="0">
                <a:solidFill>
                  <a:schemeClr val="tx1"/>
                </a:solidFill>
                <a:effectLst/>
                <a:latin typeface="+mn-lt"/>
                <a:ea typeface="+mn-ea"/>
                <a:cs typeface="+mn-cs"/>
              </a:rPr>
              <a:t>zetta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泽</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它</a:t>
            </a:r>
            <a:r>
              <a:rPr lang="en-US" altLang="zh-CN" sz="1200" b="0" i="0" kern="1200" dirty="0" smtClean="0">
                <a:solidFill>
                  <a:schemeClr val="tx1"/>
                </a:solidFill>
                <a:effectLst/>
                <a:latin typeface="+mn-lt"/>
                <a:ea typeface="+mn-ea"/>
                <a:cs typeface="+mn-cs"/>
              </a:rPr>
              <a:t>, Z. 10^18, </a:t>
            </a:r>
            <a:r>
              <a:rPr lang="en-US" altLang="zh-CN" sz="1200" b="0" i="0" kern="1200" dirty="0" err="1" smtClean="0">
                <a:solidFill>
                  <a:schemeClr val="tx1"/>
                </a:solidFill>
                <a:effectLst/>
                <a:latin typeface="+mn-lt"/>
                <a:ea typeface="+mn-ea"/>
                <a:cs typeface="+mn-cs"/>
              </a:rPr>
              <a:t>exa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艾</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可萨</a:t>
            </a:r>
            <a:r>
              <a:rPr lang="en-US" altLang="zh-CN" sz="1200" b="0" i="0" kern="1200" dirty="0" smtClean="0">
                <a:solidFill>
                  <a:schemeClr val="tx1"/>
                </a:solidFill>
                <a:effectLst/>
                <a:latin typeface="+mn-lt"/>
                <a:ea typeface="+mn-ea"/>
                <a:cs typeface="+mn-cs"/>
              </a:rPr>
              <a:t>, E. 10^15, </a:t>
            </a:r>
            <a:r>
              <a:rPr lang="en-US" altLang="zh-CN" sz="1200" b="0" i="0" kern="1200" dirty="0" err="1" smtClean="0">
                <a:solidFill>
                  <a:schemeClr val="tx1"/>
                </a:solidFill>
                <a:effectLst/>
                <a:latin typeface="+mn-lt"/>
                <a:ea typeface="+mn-ea"/>
                <a:cs typeface="+mn-cs"/>
              </a:rPr>
              <a:t>peta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拍</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它</a:t>
            </a:r>
            <a:r>
              <a:rPr lang="en-US" altLang="zh-CN" sz="1200" b="0" i="0" kern="1200" dirty="0" smtClean="0">
                <a:solidFill>
                  <a:schemeClr val="tx1"/>
                </a:solidFill>
                <a:effectLst/>
                <a:latin typeface="+mn-lt"/>
                <a:ea typeface="+mn-ea"/>
                <a:cs typeface="+mn-cs"/>
              </a:rPr>
              <a:t>, P. 10^12, </a:t>
            </a:r>
            <a:r>
              <a:rPr lang="en-US" altLang="zh-CN" sz="1200" b="0" i="0" kern="1200" dirty="0" err="1" smtClean="0">
                <a:solidFill>
                  <a:schemeClr val="tx1"/>
                </a:solidFill>
                <a:effectLst/>
                <a:latin typeface="+mn-lt"/>
                <a:ea typeface="+mn-ea"/>
                <a:cs typeface="+mn-cs"/>
              </a:rPr>
              <a:t>tera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拉</a:t>
            </a:r>
            <a:r>
              <a:rPr lang="en-US" altLang="zh-CN" sz="1200" b="0" i="0" kern="1200" dirty="0" smtClean="0">
                <a:solidFill>
                  <a:schemeClr val="tx1"/>
                </a:solidFill>
                <a:effectLst/>
                <a:latin typeface="+mn-lt"/>
                <a:ea typeface="+mn-ea"/>
                <a:cs typeface="+mn-cs"/>
              </a:rPr>
              <a:t>, T. 10^9, </a:t>
            </a:r>
            <a:r>
              <a:rPr lang="en-US" altLang="zh-CN" sz="1200" b="0" i="0" kern="1200" dirty="0" err="1" smtClean="0">
                <a:solidFill>
                  <a:schemeClr val="tx1"/>
                </a:solidFill>
                <a:effectLst/>
                <a:latin typeface="+mn-lt"/>
                <a:ea typeface="+mn-ea"/>
                <a:cs typeface="+mn-cs"/>
              </a:rPr>
              <a:t>giga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吉</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咖</a:t>
            </a:r>
            <a:r>
              <a:rPr lang="en-US" altLang="zh-CN" sz="1200" b="0" i="0" kern="1200" dirty="0" smtClean="0">
                <a:solidFill>
                  <a:schemeClr val="tx1"/>
                </a:solidFill>
                <a:effectLst/>
                <a:latin typeface="+mn-lt"/>
                <a:ea typeface="+mn-ea"/>
                <a:cs typeface="+mn-cs"/>
              </a:rPr>
              <a:t>, G. 10^6, mega, [</a:t>
            </a:r>
            <a:r>
              <a:rPr lang="zh-CN" altLang="en-US" sz="1200" b="0" i="0" kern="1200" dirty="0" smtClean="0">
                <a:solidFill>
                  <a:schemeClr val="tx1"/>
                </a:solidFill>
                <a:effectLst/>
                <a:latin typeface="+mn-lt"/>
                <a:ea typeface="+mn-ea"/>
                <a:cs typeface="+mn-cs"/>
              </a:rPr>
              <a:t>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M. 10^3</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a:t>
            </a:fld>
            <a:endParaRPr lang="zh-CN" altLang="en-US"/>
          </a:p>
        </p:txBody>
      </p:sp>
    </p:spTree>
    <p:extLst>
      <p:ext uri="{BB962C8B-B14F-4D97-AF65-F5344CB8AC3E}">
        <p14:creationId xmlns:p14="http://schemas.microsoft.com/office/powerpoint/2010/main" val="460042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Sequential</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Leader: </a:t>
            </a:r>
            <a:r>
              <a:rPr lang="zh-CN" altLang="en-US" sz="1200" b="0" i="0" kern="1200" dirty="0" smtClean="0">
                <a:solidFill>
                  <a:schemeClr val="tx1"/>
                </a:solidFill>
                <a:effectLst/>
                <a:latin typeface="+mn-lt"/>
                <a:ea typeface="+mn-ea"/>
                <a:cs typeface="+mn-cs"/>
              </a:rPr>
              <a:t>数据点一个一个过来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挨个处理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一次遍历处理结束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最简单的聚类</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不需要多次迭代</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吸引子传播算法</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Affinity Propagation</a:t>
            </a:r>
            <a:r>
              <a:rPr lang="zh-CN" altLang="en-US" sz="1200" b="0" i="0" kern="1200" dirty="0" smtClean="0">
                <a:solidFill>
                  <a:schemeClr val="tx1"/>
                </a:solidFill>
                <a:effectLst/>
                <a:latin typeface="+mn-lt"/>
                <a:ea typeface="+mn-ea"/>
                <a:cs typeface="+mn-cs"/>
              </a:rPr>
              <a:t>聚类算法简称</a:t>
            </a:r>
            <a:r>
              <a:rPr lang="en-US" altLang="zh-CN" sz="1200" b="0" i="0" kern="1200" dirty="0" smtClean="0">
                <a:solidFill>
                  <a:schemeClr val="tx1"/>
                </a:solidFill>
                <a:effectLst/>
                <a:latin typeface="+mn-lt"/>
                <a:ea typeface="+mn-ea"/>
                <a:cs typeface="+mn-cs"/>
              </a:rPr>
              <a:t>AP,</a:t>
            </a:r>
            <a:r>
              <a:rPr lang="zh-CN" altLang="en-US" sz="1200" b="0" i="0" kern="1200" dirty="0" smtClean="0">
                <a:solidFill>
                  <a:schemeClr val="tx1"/>
                </a:solidFill>
                <a:effectLst/>
                <a:latin typeface="+mn-lt"/>
                <a:ea typeface="+mn-ea"/>
                <a:cs typeface="+mn-cs"/>
              </a:rPr>
              <a:t>是一个在</a:t>
            </a:r>
            <a:r>
              <a:rPr lang="en-US" altLang="zh-CN" sz="1200" b="0" i="0" kern="1200" dirty="0" smtClean="0">
                <a:solidFill>
                  <a:schemeClr val="tx1"/>
                </a:solidFill>
                <a:effectLst/>
                <a:latin typeface="+mn-lt"/>
                <a:ea typeface="+mn-ea"/>
                <a:cs typeface="+mn-cs"/>
              </a:rPr>
              <a:t>07</a:t>
            </a:r>
            <a:r>
              <a:rPr lang="zh-CN" altLang="en-US" sz="1200" b="0" i="0" kern="1200" dirty="0" smtClean="0">
                <a:solidFill>
                  <a:schemeClr val="tx1"/>
                </a:solidFill>
                <a:effectLst/>
                <a:latin typeface="+mn-lt"/>
                <a:ea typeface="+mn-ea"/>
                <a:cs typeface="+mn-cs"/>
              </a:rPr>
              <a:t>年发表在</a:t>
            </a:r>
            <a:r>
              <a:rPr lang="en-US" altLang="zh-CN" sz="1200" b="0" i="0" kern="1200" dirty="0" smtClean="0">
                <a:solidFill>
                  <a:schemeClr val="tx1"/>
                </a:solidFill>
                <a:effectLst/>
                <a:latin typeface="+mn-lt"/>
                <a:ea typeface="+mn-ea"/>
                <a:cs typeface="+mn-cs"/>
              </a:rPr>
              <a:t>Science</a:t>
            </a:r>
            <a:r>
              <a:rPr lang="zh-CN" altLang="en-US" sz="1200" b="0" i="0" kern="1200" dirty="0" smtClean="0">
                <a:solidFill>
                  <a:schemeClr val="tx1"/>
                </a:solidFill>
                <a:effectLst/>
                <a:latin typeface="+mn-lt"/>
                <a:ea typeface="+mn-ea"/>
                <a:cs typeface="+mn-cs"/>
              </a:rPr>
              <a:t>上面比较新的算法</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37</a:t>
            </a:fld>
            <a:endParaRPr lang="zh-CN" altLang="en-US"/>
          </a:p>
        </p:txBody>
      </p:sp>
    </p:spTree>
    <p:extLst>
      <p:ext uri="{BB962C8B-B14F-4D97-AF65-F5344CB8AC3E}">
        <p14:creationId xmlns:p14="http://schemas.microsoft.com/office/powerpoint/2010/main" val="2100890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41</a:t>
            </a:fld>
            <a:endParaRPr lang="zh-CN" altLang="en-US"/>
          </a:p>
        </p:txBody>
      </p:sp>
    </p:spTree>
    <p:extLst>
      <p:ext uri="{BB962C8B-B14F-4D97-AF65-F5344CB8AC3E}">
        <p14:creationId xmlns:p14="http://schemas.microsoft.com/office/powerpoint/2010/main" val="773718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http://selection.datavisualization.ch/</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43</a:t>
            </a:fld>
            <a:endParaRPr lang="zh-CN" altLang="en-US"/>
          </a:p>
        </p:txBody>
      </p:sp>
    </p:spTree>
    <p:extLst>
      <p:ext uri="{BB962C8B-B14F-4D97-AF65-F5344CB8AC3E}">
        <p14:creationId xmlns:p14="http://schemas.microsoft.com/office/powerpoint/2010/main" val="2421302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credibility</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[ˌ</a:t>
            </a:r>
            <a:r>
              <a:rPr lang="en-US" altLang="zh-CN" sz="1200" b="0" i="0" kern="1200" dirty="0" err="1" smtClean="0">
                <a:solidFill>
                  <a:schemeClr val="tx1"/>
                </a:solidFill>
                <a:effectLst/>
                <a:latin typeface="+mn-lt"/>
                <a:ea typeface="+mn-ea"/>
                <a:cs typeface="+mn-cs"/>
              </a:rPr>
              <a:t>kredəˈbɪləti</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[ˌ</a:t>
            </a:r>
            <a:r>
              <a:rPr lang="en-US" altLang="zh-CN" sz="1200" b="0" i="0" kern="1200" dirty="0" err="1" smtClean="0">
                <a:solidFill>
                  <a:schemeClr val="tx1"/>
                </a:solidFill>
                <a:effectLst/>
                <a:latin typeface="+mn-lt"/>
                <a:ea typeface="+mn-ea"/>
                <a:cs typeface="+mn-cs"/>
              </a:rPr>
              <a:t>kredəˈbɪləti</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可信性</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可靠性</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timeliness n.</a:t>
            </a:r>
            <a:r>
              <a:rPr lang="zh-CN" altLang="en-US" sz="1200" b="0" i="0" kern="1200" dirty="0" smtClean="0">
                <a:solidFill>
                  <a:schemeClr val="tx1"/>
                </a:solidFill>
                <a:effectLst/>
                <a:latin typeface="+mn-lt"/>
                <a:ea typeface="+mn-ea"/>
                <a:cs typeface="+mn-cs"/>
              </a:rPr>
              <a:t>及时</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时间性</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好时机</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44</a:t>
            </a:fld>
            <a:endParaRPr lang="zh-CN" altLang="en-US"/>
          </a:p>
        </p:txBody>
      </p:sp>
    </p:spTree>
    <p:extLst>
      <p:ext uri="{BB962C8B-B14F-4D97-AF65-F5344CB8AC3E}">
        <p14:creationId xmlns:p14="http://schemas.microsoft.com/office/powerpoint/2010/main" val="651649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catastrophic</a:t>
            </a:r>
            <a:r>
              <a:rPr lang="zh-CN" altLang="en-US" sz="1200" b="0" i="0" kern="1200" dirty="0" smtClean="0">
                <a:solidFill>
                  <a:schemeClr val="tx1"/>
                </a:solidFill>
                <a:effectLst/>
                <a:latin typeface="+mn-lt"/>
                <a:ea typeface="+mn-ea"/>
                <a:cs typeface="+mn-cs"/>
              </a:rPr>
              <a:t>的英文翻译是什么意思</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词典释义与在线翻译</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详尽释义 </a:t>
            </a:r>
            <a:r>
              <a:rPr lang="en-US" altLang="zh-CN" sz="1200" b="0" i="0" kern="1200" dirty="0" smtClean="0">
                <a:solidFill>
                  <a:schemeClr val="tx1"/>
                </a:solidFill>
                <a:effectLst/>
                <a:latin typeface="+mn-lt"/>
                <a:ea typeface="+mn-ea"/>
                <a:cs typeface="+mn-cs"/>
              </a:rPr>
              <a:t>adj. (</a:t>
            </a:r>
            <a:r>
              <a:rPr lang="zh-CN" altLang="en-US" sz="1200" b="0" i="0" kern="1200" dirty="0" smtClean="0">
                <a:solidFill>
                  <a:schemeClr val="tx1"/>
                </a:solidFill>
                <a:effectLst/>
                <a:latin typeface="+mn-lt"/>
                <a:ea typeface="+mn-ea"/>
                <a:cs typeface="+mn-cs"/>
              </a:rPr>
              <a:t>形容词</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悲惨的 灾难的 激变的 惨败的 大突变</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灾难</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 悲惨结局的 大变动的 灾难性</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reluctant</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rɪˈlʌktənt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rɪˈlʌktənt</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adj.</a:t>
            </a:r>
            <a:r>
              <a:rPr lang="zh-CN" altLang="en-US" sz="1200" kern="1200" dirty="0" smtClean="0">
                <a:solidFill>
                  <a:schemeClr val="tx1"/>
                </a:solidFill>
                <a:effectLst/>
                <a:latin typeface="+mn-lt"/>
                <a:ea typeface="+mn-ea"/>
                <a:cs typeface="+mn-cs"/>
              </a:rPr>
              <a:t>不情愿的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勉强的</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47</a:t>
            </a:fld>
            <a:endParaRPr lang="zh-CN" altLang="en-US"/>
          </a:p>
        </p:txBody>
      </p:sp>
    </p:spTree>
    <p:extLst>
      <p:ext uri="{BB962C8B-B14F-4D97-AF65-F5344CB8AC3E}">
        <p14:creationId xmlns:p14="http://schemas.microsoft.com/office/powerpoint/2010/main" val="997216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  </a:t>
            </a:r>
            <a:endParaRPr lang="zh-CN" altLang="en-US"/>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52</a:t>
            </a:fld>
            <a:endParaRPr lang="zh-CN" altLang="en-US"/>
          </a:p>
        </p:txBody>
      </p:sp>
    </p:spTree>
    <p:extLst>
      <p:ext uri="{BB962C8B-B14F-4D97-AF65-F5344CB8AC3E}">
        <p14:creationId xmlns:p14="http://schemas.microsoft.com/office/powerpoint/2010/main" val="3063654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Video</a:t>
            </a:r>
            <a:r>
              <a:rPr lang="en-US" altLang="zh-CN" baseline="0" dirty="0" smtClean="0"/>
              <a:t> game sales: in billion US dollars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Crime in the United States by Volume and Rate per 100,000 Inhabitants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http://en.wikipedia.org/wiki/Crime_in_the_United_States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http://www.healthline.com/health-news/video-games-saints-or-psychopaths-082814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Does Media Violence Predict Societal Violence? It Depends on What You Look at and When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Christopher J. Ferguson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Journal of Communication  doi:10.1111/jcom.12129</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53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The global data supply reached 2.8 </a:t>
            </a:r>
            <a:r>
              <a:rPr lang="en-US" altLang="zh-CN" dirty="0" err="1" smtClean="0"/>
              <a:t>zettabytes</a:t>
            </a:r>
            <a:r>
              <a:rPr lang="en-US" altLang="zh-CN" dirty="0" smtClean="0"/>
              <a:t> (ZB) in 2012 - or 2.8 trillion GB - but just 0.5% of this is used for analysis, according to the </a:t>
            </a:r>
            <a:r>
              <a:rPr lang="en-US" altLang="zh-CN" dirty="0" smtClean="0">
                <a:hlinkClick r:id="rId3"/>
              </a:rPr>
              <a:t>Digital Universe Study</a:t>
            </a:r>
            <a:r>
              <a:rPr lang="en-US" altLang="zh-CN" dirty="0" smtClean="0"/>
              <a:t>.</a:t>
            </a:r>
          </a:p>
          <a:p>
            <a:endParaRPr lang="en-US" altLang="zh-CN" dirty="0" smtClean="0"/>
          </a:p>
          <a:p>
            <a:r>
              <a:rPr lang="en-US" altLang="zh-CN" dirty="0" smtClean="0"/>
              <a:t>http://www.guardian.co.uk/news/datablog/2012/dec/19/big-data-study-digital-universe-global-volume</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7</a:t>
            </a:fld>
            <a:endParaRPr lang="zh-CN" altLang="en-US"/>
          </a:p>
        </p:txBody>
      </p:sp>
    </p:spTree>
    <p:extLst>
      <p:ext uri="{BB962C8B-B14F-4D97-AF65-F5344CB8AC3E}">
        <p14:creationId xmlns:p14="http://schemas.microsoft.com/office/powerpoint/2010/main" val="3512162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sz="1200" b="1" i="0" kern="1200" dirty="0" smtClean="0">
                <a:solidFill>
                  <a:schemeClr val="tx1"/>
                </a:solidFill>
                <a:effectLst/>
                <a:latin typeface="+mn-lt"/>
                <a:ea typeface="+mn-ea"/>
                <a:cs typeface="+mn-cs"/>
              </a:rPr>
              <a:t>Welcome to the UC Irvine Machine Learning Repository!</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We currently maintain 585 data sets as a service to the machine learning community. </a:t>
            </a:r>
            <a:endParaRPr lang="en-US" dirty="0" smtClean="0"/>
          </a:p>
          <a:p>
            <a:endParaRPr lang="en-US" dirty="0" smtClean="0"/>
          </a:p>
          <a:p>
            <a:r>
              <a:rPr lang="en-US" dirty="0" smtClean="0"/>
              <a:t>http://archive.ics.uci.edu/ml/index.php</a:t>
            </a:r>
          </a:p>
          <a:p>
            <a:r>
              <a:rPr lang="en-US" dirty="0" smtClean="0"/>
              <a:t>-----------</a:t>
            </a:r>
          </a:p>
          <a:p>
            <a:pPr fontAlgn="base"/>
            <a:r>
              <a:rPr lang="en-US" altLang="zh-CN" sz="1200" b="1" kern="1200" dirty="0" smtClean="0">
                <a:solidFill>
                  <a:schemeClr val="tx1"/>
                </a:solidFill>
                <a:effectLst/>
                <a:latin typeface="+mn-lt"/>
                <a:ea typeface="+mn-ea"/>
                <a:cs typeface="+mn-cs"/>
              </a:rPr>
              <a:t>WEKA</a:t>
            </a:r>
            <a:endParaRPr lang="en-US" altLang="zh-CN" sz="1200" b="0" kern="1200" dirty="0" smtClean="0">
              <a:solidFill>
                <a:schemeClr val="tx1"/>
              </a:solidFill>
              <a:effectLst/>
              <a:latin typeface="+mn-lt"/>
              <a:ea typeface="+mn-ea"/>
              <a:cs typeface="+mn-cs"/>
            </a:endParaRPr>
          </a:p>
          <a:p>
            <a:pPr fontAlgn="base"/>
            <a:r>
              <a:rPr lang="en-US" altLang="zh-CN" sz="1200" b="1" kern="1200" dirty="0" smtClean="0">
                <a:solidFill>
                  <a:schemeClr val="tx1"/>
                </a:solidFill>
                <a:effectLst/>
                <a:latin typeface="+mn-lt"/>
                <a:ea typeface="+mn-ea"/>
                <a:cs typeface="+mn-cs"/>
              </a:rPr>
              <a:t>The workbench for machine learning</a:t>
            </a:r>
          </a:p>
          <a:p>
            <a:pPr fontAlgn="base"/>
            <a:r>
              <a:rPr lang="en-US" altLang="zh-CN" sz="1200" b="0" i="0" kern="1200" dirty="0" smtClean="0">
                <a:solidFill>
                  <a:schemeClr val="tx1"/>
                </a:solidFill>
                <a:effectLst/>
                <a:latin typeface="+mn-lt"/>
                <a:ea typeface="+mn-ea"/>
                <a:cs typeface="+mn-cs"/>
              </a:rPr>
              <a:t>Weka is tried and tested open source machine learning software that can be accessed through a graphical user interface, standard terminal applications, or a Java API. It is widely used for teaching, research, and industrial applications, contains a plethora of built-in tools for standard machine learning tasks, and additionally gives transparent access to well-known toolboxes such as </a:t>
            </a:r>
            <a:r>
              <a:rPr lang="en-US" altLang="zh-CN" sz="1200" b="0" i="0" u="sng" kern="1200" dirty="0" err="1" smtClean="0">
                <a:solidFill>
                  <a:schemeClr val="tx1"/>
                </a:solidFill>
                <a:effectLst/>
                <a:latin typeface="+mn-lt"/>
                <a:ea typeface="+mn-ea"/>
                <a:cs typeface="+mn-cs"/>
                <a:hlinkClick r:id="rId3"/>
              </a:rPr>
              <a:t>scikit</a:t>
            </a:r>
            <a:r>
              <a:rPr lang="en-US" altLang="zh-CN" sz="1200" b="0" i="0" u="sng" kern="1200" dirty="0" smtClean="0">
                <a:solidFill>
                  <a:schemeClr val="tx1"/>
                </a:solidFill>
                <a:effectLst/>
                <a:latin typeface="+mn-lt"/>
                <a:ea typeface="+mn-ea"/>
                <a:cs typeface="+mn-cs"/>
                <a:hlinkClick r:id="rId3"/>
              </a:rPr>
              <a:t>-learn</a:t>
            </a:r>
            <a:r>
              <a:rPr lang="en-US" altLang="zh-CN" sz="1200" b="0" i="0" kern="1200" dirty="0" smtClean="0">
                <a:solidFill>
                  <a:schemeClr val="tx1"/>
                </a:solidFill>
                <a:effectLst/>
                <a:latin typeface="+mn-lt"/>
                <a:ea typeface="+mn-ea"/>
                <a:cs typeface="+mn-cs"/>
              </a:rPr>
              <a:t>, </a:t>
            </a:r>
            <a:r>
              <a:rPr lang="en-US" altLang="zh-CN" sz="1200" b="0" i="0" u="sng" kern="1200" dirty="0" smtClean="0">
                <a:solidFill>
                  <a:schemeClr val="tx1"/>
                </a:solidFill>
                <a:effectLst/>
                <a:latin typeface="+mn-lt"/>
                <a:ea typeface="+mn-ea"/>
                <a:cs typeface="+mn-cs"/>
                <a:hlinkClick r:id="rId4"/>
              </a:rPr>
              <a:t>R</a:t>
            </a:r>
            <a:r>
              <a:rPr lang="en-US" altLang="zh-CN" sz="1200" b="0" i="0" kern="1200" dirty="0" smtClean="0">
                <a:solidFill>
                  <a:schemeClr val="tx1"/>
                </a:solidFill>
                <a:effectLst/>
                <a:latin typeface="+mn-lt"/>
                <a:ea typeface="+mn-ea"/>
                <a:cs typeface="+mn-cs"/>
              </a:rPr>
              <a:t>, and </a:t>
            </a:r>
            <a:r>
              <a:rPr lang="en-US" altLang="zh-CN" sz="1200" b="0" i="0" u="sng" kern="1200" dirty="0" smtClean="0">
                <a:solidFill>
                  <a:schemeClr val="tx1"/>
                </a:solidFill>
                <a:effectLst/>
                <a:latin typeface="+mn-lt"/>
                <a:ea typeface="+mn-ea"/>
                <a:cs typeface="+mn-cs"/>
                <a:hlinkClick r:id="rId5"/>
              </a:rPr>
              <a:t>Deeplearning4j</a:t>
            </a:r>
            <a:r>
              <a:rPr lang="en-US" altLang="zh-CN" sz="1200" b="0" i="0" kern="1200" dirty="0" smtClean="0">
                <a:solidFill>
                  <a:schemeClr val="tx1"/>
                </a:solidFill>
                <a:effectLst/>
                <a:latin typeface="+mn-lt"/>
                <a:ea typeface="+mn-ea"/>
                <a:cs typeface="+mn-cs"/>
              </a:rPr>
              <a:t>.</a:t>
            </a:r>
          </a:p>
          <a:p>
            <a:endParaRPr lang="en-US" dirty="0" smtClean="0"/>
          </a:p>
          <a:p>
            <a:r>
              <a:rPr lang="en-US" dirty="0" smtClean="0"/>
              <a:t>https://www.cs.waikato.ac.nz/ml/weka/</a:t>
            </a:r>
          </a:p>
          <a:p>
            <a:endParaRPr lang="en-US" dirty="0" smtClean="0"/>
          </a:p>
          <a:p>
            <a:r>
              <a:rPr lang="en-US"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effectLst/>
                <a:latin typeface="+mn-lt"/>
                <a:ea typeface="+mn-ea"/>
                <a:cs typeface="+mn-cs"/>
              </a:rPr>
              <a:t>www.kdnuggets.com</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486AD57-67ED-4140-9F70-67C055736CF8}" type="slidenum">
              <a:rPr lang="zh-CN" altLang="en-US" smtClean="0"/>
              <a:pPr>
                <a:defRPr/>
              </a:pPr>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http://www.gartner.com/it-glossary/big-data/</a:t>
            </a:r>
            <a:endParaRPr lang="zh-CN" altLang="en-US" sz="1200" kern="1200" dirty="0" smtClean="0">
              <a:solidFill>
                <a:schemeClr val="tx1"/>
              </a:solidFill>
              <a:latin typeface="+mn-lt"/>
              <a:ea typeface="+mn-ea"/>
              <a:cs typeface="+mn-cs"/>
            </a:endParaRPr>
          </a:p>
          <a:p>
            <a:r>
              <a:rPr lang="en-US" altLang="zh-CN" sz="1200" b="0" i="0" kern="1200" dirty="0" smtClean="0">
                <a:solidFill>
                  <a:schemeClr val="tx1"/>
                </a:solidFill>
                <a:effectLst/>
                <a:latin typeface="+mn-lt"/>
                <a:ea typeface="+mn-ea"/>
                <a:cs typeface="+mn-cs"/>
              </a:rPr>
              <a:t>Gartner</a:t>
            </a:r>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高德纳</a:t>
            </a:r>
            <a:r>
              <a:rPr lang="zh-CN" altLang="en-US" sz="1200" b="0" i="0" kern="1200" dirty="0" smtClean="0">
                <a:solidFill>
                  <a:schemeClr val="tx1"/>
                </a:solidFill>
                <a:effectLst/>
                <a:latin typeface="+mn-lt"/>
                <a:ea typeface="+mn-ea"/>
                <a:cs typeface="+mn-cs"/>
              </a:rPr>
              <a:t>，又译</a:t>
            </a:r>
            <a:r>
              <a:rPr lang="zh-CN" altLang="en-US" sz="1200" b="1" i="0" kern="1200" dirty="0" smtClean="0">
                <a:solidFill>
                  <a:schemeClr val="tx1"/>
                </a:solidFill>
                <a:effectLst/>
                <a:latin typeface="+mn-lt"/>
                <a:ea typeface="+mn-ea"/>
                <a:cs typeface="+mn-cs"/>
              </a:rPr>
              <a:t>顾能公司</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NYSE: IT and ITB</a:t>
            </a:r>
            <a:r>
              <a:rPr lang="zh-CN" altLang="en-US" sz="1200" b="0" i="0" kern="1200" dirty="0" smtClean="0">
                <a:solidFill>
                  <a:schemeClr val="tx1"/>
                </a:solidFill>
                <a:effectLst/>
                <a:latin typeface="+mn-lt"/>
                <a:ea typeface="+mn-ea"/>
                <a:cs typeface="+mn-cs"/>
              </a:rPr>
              <a:t>）全球最具权威的</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研究与顾问咨询公司，成立于</a:t>
            </a:r>
            <a:r>
              <a:rPr lang="en-US" altLang="zh-CN" sz="1200" b="0" i="0" kern="1200" dirty="0" smtClean="0">
                <a:solidFill>
                  <a:schemeClr val="tx1"/>
                </a:solidFill>
                <a:effectLst/>
                <a:latin typeface="+mn-lt"/>
                <a:ea typeface="+mn-ea"/>
                <a:cs typeface="+mn-cs"/>
              </a:rPr>
              <a:t>1979</a:t>
            </a:r>
            <a:r>
              <a:rPr lang="zh-CN" altLang="en-US" sz="1200" b="0" i="0" kern="1200" dirty="0" smtClean="0">
                <a:solidFill>
                  <a:schemeClr val="tx1"/>
                </a:solidFill>
                <a:effectLst/>
                <a:latin typeface="+mn-lt"/>
                <a:ea typeface="+mn-ea"/>
                <a:cs typeface="+mn-cs"/>
              </a:rPr>
              <a:t>年，总部设在美国康涅狄克州</a:t>
            </a:r>
            <a:r>
              <a:rPr lang="zh-CN" altLang="en-US" sz="1200" b="0" i="0" u="none" strike="noStrike" kern="1200" dirty="0" smtClean="0">
                <a:solidFill>
                  <a:schemeClr val="tx1"/>
                </a:solidFill>
                <a:effectLst/>
                <a:latin typeface="+mn-lt"/>
                <a:ea typeface="+mn-ea"/>
                <a:cs typeface="+mn-cs"/>
                <a:hlinkClick r:id="rId3"/>
              </a:rPr>
              <a:t>斯坦福</a:t>
            </a:r>
            <a:r>
              <a:rPr lang="zh-CN" altLang="en-US" sz="1200" b="0" i="0" kern="1200" dirty="0" smtClean="0">
                <a:solidFill>
                  <a:schemeClr val="tx1"/>
                </a:solidFill>
                <a:effectLst/>
                <a:latin typeface="+mn-lt"/>
                <a:ea typeface="+mn-ea"/>
                <a:cs typeface="+mn-cs"/>
              </a:rPr>
              <a:t>。其研究范围覆盖全部</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产业，就</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的研究、发展、评估、应用、市场等领域，为客户提供客观、公正的论证报告及市场调研报告，协助客户进行市场分析、技术选择、项目论证、投资决策。</a:t>
            </a:r>
            <a:endParaRPr lang="en-US" altLang="zh-CN" sz="1200" b="0" i="0" kern="1200" dirty="0" smtClean="0">
              <a:solidFill>
                <a:schemeClr val="tx1"/>
              </a:solidFill>
              <a:effectLst/>
              <a:latin typeface="+mn-lt"/>
              <a:ea typeface="+mn-ea"/>
              <a:cs typeface="+mn-cs"/>
            </a:endParaRPr>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http://www.mckinsey.com/insights/business_technology/big_data_the_next_frontier_for_innovation</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麦肯锡公司（</a:t>
            </a:r>
            <a:r>
              <a:rPr lang="en-US" altLang="zh-CN" sz="1200" b="0" i="0" kern="1200" dirty="0" smtClean="0">
                <a:solidFill>
                  <a:schemeClr val="tx1"/>
                </a:solidFill>
                <a:effectLst/>
                <a:latin typeface="+mn-lt"/>
                <a:ea typeface="+mn-ea"/>
                <a:cs typeface="+mn-cs"/>
              </a:rPr>
              <a:t>McKinsey &amp; Company</a:t>
            </a:r>
            <a:r>
              <a:rPr lang="zh-CN" altLang="en-US" sz="1200" b="0" i="0" kern="1200" dirty="0" smtClean="0">
                <a:solidFill>
                  <a:schemeClr val="tx1"/>
                </a:solidFill>
                <a:effectLst/>
                <a:latin typeface="+mn-lt"/>
                <a:ea typeface="+mn-ea"/>
                <a:cs typeface="+mn-cs"/>
              </a:rPr>
              <a:t>）是由</a:t>
            </a:r>
            <a:r>
              <a:rPr lang="en-US" altLang="zh-CN" sz="1200" b="0" i="0" kern="1200" dirty="0" smtClean="0">
                <a:solidFill>
                  <a:schemeClr val="tx1"/>
                </a:solidFill>
                <a:effectLst/>
                <a:latin typeface="+mn-lt"/>
                <a:ea typeface="+mn-ea"/>
                <a:cs typeface="+mn-cs"/>
              </a:rPr>
              <a:t>James </a:t>
            </a:r>
            <a:r>
              <a:rPr lang="en-US" altLang="zh-CN" sz="1200" b="0" i="0" kern="1200" dirty="0" err="1" smtClean="0">
                <a:solidFill>
                  <a:schemeClr val="tx1"/>
                </a:solidFill>
                <a:effectLst/>
                <a:latin typeface="+mn-lt"/>
                <a:ea typeface="+mn-ea"/>
                <a:cs typeface="+mn-cs"/>
              </a:rPr>
              <a:t>O’McKinsey</a:t>
            </a:r>
            <a:r>
              <a:rPr lang="zh-CN" altLang="en-US" sz="1200" b="0" i="0" kern="1200" dirty="0" smtClean="0">
                <a:solidFill>
                  <a:schemeClr val="tx1"/>
                </a:solidFill>
                <a:effectLst/>
                <a:latin typeface="+mn-lt"/>
                <a:ea typeface="+mn-ea"/>
                <a:cs typeface="+mn-cs"/>
              </a:rPr>
              <a:t>于</a:t>
            </a:r>
            <a:r>
              <a:rPr lang="en-US" altLang="zh-CN" sz="1200" b="0" i="0" kern="1200" dirty="0" smtClean="0">
                <a:solidFill>
                  <a:schemeClr val="tx1"/>
                </a:solidFill>
                <a:effectLst/>
                <a:latin typeface="+mn-lt"/>
                <a:ea typeface="+mn-ea"/>
                <a:cs typeface="+mn-cs"/>
              </a:rPr>
              <a:t>1926</a:t>
            </a:r>
            <a:r>
              <a:rPr lang="zh-CN" altLang="en-US" sz="1200" b="0" i="0" kern="1200" dirty="0" smtClean="0">
                <a:solidFill>
                  <a:schemeClr val="tx1"/>
                </a:solidFill>
                <a:effectLst/>
                <a:latin typeface="+mn-lt"/>
                <a:ea typeface="+mn-ea"/>
                <a:cs typeface="+mn-cs"/>
              </a:rPr>
              <a:t>年创建的，同时他也开创了现代管理咨询的新纪元。现在麦肯锡公司已经成为全球最著名的管理咨询公司，在全球</a:t>
            </a:r>
            <a:r>
              <a:rPr lang="en-US" altLang="zh-CN" sz="1200" b="0" i="0" kern="1200" dirty="0" smtClean="0">
                <a:solidFill>
                  <a:schemeClr val="tx1"/>
                </a:solidFill>
                <a:effectLst/>
                <a:latin typeface="+mn-lt"/>
                <a:ea typeface="+mn-ea"/>
                <a:cs typeface="+mn-cs"/>
              </a:rPr>
              <a:t>44</a:t>
            </a:r>
            <a:r>
              <a:rPr lang="zh-CN" altLang="en-US" sz="1200" b="0" i="0" kern="1200" dirty="0" smtClean="0">
                <a:solidFill>
                  <a:schemeClr val="tx1"/>
                </a:solidFill>
                <a:effectLst/>
                <a:latin typeface="+mn-lt"/>
                <a:ea typeface="+mn-ea"/>
                <a:cs typeface="+mn-cs"/>
              </a:rPr>
              <a:t>个国家和地区开设了</a:t>
            </a:r>
            <a:r>
              <a:rPr lang="en-US" altLang="zh-CN" sz="1200" b="0" i="0" kern="1200" dirty="0" smtClean="0">
                <a:solidFill>
                  <a:schemeClr val="tx1"/>
                </a:solidFill>
                <a:effectLst/>
                <a:latin typeface="+mn-lt"/>
                <a:ea typeface="+mn-ea"/>
                <a:cs typeface="+mn-cs"/>
              </a:rPr>
              <a:t>94</a:t>
            </a:r>
            <a:r>
              <a:rPr lang="zh-CN" altLang="en-US" sz="1200" b="0" i="0" kern="1200" dirty="0" smtClean="0">
                <a:solidFill>
                  <a:schemeClr val="tx1"/>
                </a:solidFill>
                <a:effectLst/>
                <a:latin typeface="+mn-lt"/>
                <a:ea typeface="+mn-ea"/>
                <a:cs typeface="+mn-cs"/>
              </a:rPr>
              <a:t>个分公司或办事处。麦肯锡公司自成立以来，使命就是帮助领先的企业机构实现显著、持久的经营业绩改善，打造能够吸引、培育和激励杰出人才的优秀组织机构。 </a:t>
            </a:r>
            <a:r>
              <a:rPr lang="en-US" altLang="zh-CN" sz="1200" b="0" i="0" kern="1200" dirty="0" smtClean="0">
                <a:solidFill>
                  <a:schemeClr val="tx1"/>
                </a:solidFill>
                <a:effectLst/>
                <a:latin typeface="+mn-lt"/>
                <a:ea typeface="+mn-ea"/>
                <a:cs typeface="+mn-cs"/>
              </a:rPr>
              <a:t>2018</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23</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LinkedIn</a:t>
            </a:r>
            <a:r>
              <a:rPr lang="zh-CN" altLang="en-US" sz="1200" b="0" i="0" kern="1200" dirty="0" smtClean="0">
                <a:solidFill>
                  <a:schemeClr val="tx1"/>
                </a:solidFill>
                <a:effectLst/>
                <a:latin typeface="+mn-lt"/>
                <a:ea typeface="+mn-ea"/>
                <a:cs typeface="+mn-cs"/>
              </a:rPr>
              <a:t>发布了</a:t>
            </a:r>
            <a:r>
              <a:rPr lang="en-US" altLang="zh-CN" sz="1200" b="0" i="0" kern="1200" dirty="0" smtClean="0">
                <a:solidFill>
                  <a:schemeClr val="tx1"/>
                </a:solidFill>
                <a:effectLst/>
                <a:latin typeface="+mn-lt"/>
                <a:ea typeface="+mn-ea"/>
                <a:cs typeface="+mn-cs"/>
              </a:rPr>
              <a:t>2018</a:t>
            </a:r>
            <a:r>
              <a:rPr lang="zh-CN" altLang="en-US" sz="1200" b="0" i="0" kern="1200" dirty="0" smtClean="0">
                <a:solidFill>
                  <a:schemeClr val="tx1"/>
                </a:solidFill>
                <a:effectLst/>
                <a:latin typeface="+mn-lt"/>
                <a:ea typeface="+mn-ea"/>
                <a:cs typeface="+mn-cs"/>
              </a:rPr>
              <a:t>年顶级企业报告，麦肯锡公司排名第</a:t>
            </a:r>
            <a:r>
              <a:rPr lang="en-US" altLang="zh-CN" sz="1200" b="0" i="0" kern="1200" dirty="0" smtClean="0">
                <a:solidFill>
                  <a:schemeClr val="tx1"/>
                </a:solidFill>
                <a:effectLst/>
                <a:latin typeface="+mn-lt"/>
                <a:ea typeface="+mn-ea"/>
                <a:cs typeface="+mn-cs"/>
              </a:rPr>
              <a:t>13</a:t>
            </a:r>
            <a:r>
              <a:rPr lang="zh-CN" altLang="en-US" sz="1200" b="0" i="0" kern="1200" dirty="0" smtClean="0">
                <a:solidFill>
                  <a:schemeClr val="tx1"/>
                </a:solidFill>
                <a:effectLst/>
                <a:latin typeface="+mn-lt"/>
                <a:ea typeface="+mn-ea"/>
                <a:cs typeface="+mn-cs"/>
              </a:rPr>
              <a:t>位。</a:t>
            </a: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zh-CN" altLang="en-US" sz="1200" b="0" i="0" kern="1200" dirty="0" smtClean="0">
                <a:solidFill>
                  <a:schemeClr val="tx1"/>
                </a:solidFill>
                <a:effectLst/>
                <a:latin typeface="+mn-lt"/>
                <a:ea typeface="+mn-ea"/>
                <a:cs typeface="+mn-cs"/>
              </a:rPr>
              <a:t>大数据有几个特性，最著名的是数据量</a:t>
            </a:r>
            <a:r>
              <a:rPr lang="en-US" altLang="zh-CN" sz="1200" b="0" i="0" kern="1200" dirty="0" smtClean="0">
                <a:solidFill>
                  <a:schemeClr val="tx1"/>
                </a:solidFill>
                <a:effectLst/>
                <a:latin typeface="+mn-lt"/>
                <a:ea typeface="+mn-ea"/>
                <a:cs typeface="+mn-cs"/>
              </a:rPr>
              <a:t>(volume)</a:t>
            </a:r>
            <a:r>
              <a:rPr lang="zh-CN" altLang="en-US" sz="1200" b="0" i="0" kern="1200" dirty="0" smtClean="0">
                <a:solidFill>
                  <a:schemeClr val="tx1"/>
                </a:solidFill>
                <a:effectLst/>
                <a:latin typeface="+mn-lt"/>
                <a:ea typeface="+mn-ea"/>
                <a:cs typeface="+mn-cs"/>
              </a:rPr>
              <a:t>，速度</a:t>
            </a:r>
            <a:r>
              <a:rPr lang="en-US" altLang="zh-CN" sz="1200" b="0" i="0" kern="1200" dirty="0" smtClean="0">
                <a:solidFill>
                  <a:schemeClr val="tx1"/>
                </a:solidFill>
                <a:effectLst/>
                <a:latin typeface="+mn-lt"/>
                <a:ea typeface="+mn-ea"/>
                <a:cs typeface="+mn-cs"/>
              </a:rPr>
              <a:t>(velocity)</a:t>
            </a:r>
            <a:r>
              <a:rPr lang="zh-CN" altLang="en-US" sz="1200" b="0" i="0" kern="1200" dirty="0" smtClean="0">
                <a:solidFill>
                  <a:schemeClr val="tx1"/>
                </a:solidFill>
                <a:effectLst/>
                <a:latin typeface="+mn-lt"/>
                <a:ea typeface="+mn-ea"/>
                <a:cs typeface="+mn-cs"/>
              </a:rPr>
              <a:t>，多样性</a:t>
            </a:r>
            <a:r>
              <a:rPr lang="en-US" altLang="zh-CN" sz="1200" b="0" i="0" kern="1200" dirty="0" smtClean="0">
                <a:solidFill>
                  <a:schemeClr val="tx1"/>
                </a:solidFill>
                <a:effectLst/>
                <a:latin typeface="+mn-lt"/>
                <a:ea typeface="+mn-ea"/>
                <a:cs typeface="+mn-cs"/>
              </a:rPr>
              <a:t>(variety)</a:t>
            </a:r>
            <a:r>
              <a:rPr lang="zh-CN" altLang="en-US" sz="1200" b="0" i="0" kern="1200" dirty="0" smtClean="0">
                <a:solidFill>
                  <a:schemeClr val="tx1"/>
                </a:solidFill>
                <a:effectLst/>
                <a:latin typeface="+mn-lt"/>
                <a:ea typeface="+mn-ea"/>
                <a:cs typeface="+mn-cs"/>
              </a:rPr>
              <a:t>。除此以外，还有就是准确性</a:t>
            </a:r>
            <a:r>
              <a:rPr lang="en-US" altLang="zh-CN" sz="1200" b="0" i="0" kern="1200" dirty="0" smtClean="0">
                <a:solidFill>
                  <a:schemeClr val="tx1"/>
                </a:solidFill>
                <a:effectLst/>
                <a:latin typeface="+mn-lt"/>
                <a:ea typeface="+mn-ea"/>
                <a:cs typeface="+mn-cs"/>
              </a:rPr>
              <a:t>(veracity)</a:t>
            </a:r>
            <a:r>
              <a:rPr lang="zh-CN" altLang="en-US" sz="1200" b="0" i="0" kern="1200" dirty="0" smtClean="0">
                <a:solidFill>
                  <a:schemeClr val="tx1"/>
                </a:solidFill>
                <a:effectLst/>
                <a:latin typeface="+mn-lt"/>
                <a:ea typeface="+mn-ea"/>
                <a:cs typeface="+mn-cs"/>
              </a:rPr>
              <a:t>，连通性</a:t>
            </a:r>
            <a:r>
              <a:rPr lang="en-US" altLang="zh-CN" sz="1200" b="0" i="0" kern="1200" dirty="0" smtClean="0">
                <a:solidFill>
                  <a:schemeClr val="tx1"/>
                </a:solidFill>
                <a:effectLst/>
                <a:latin typeface="+mn-lt"/>
                <a:ea typeface="+mn-ea"/>
                <a:cs typeface="+mn-cs"/>
              </a:rPr>
              <a:t>(valence)</a:t>
            </a:r>
            <a:r>
              <a:rPr lang="zh-CN" altLang="en-US" sz="1200" b="0" i="0" kern="1200" dirty="0" smtClean="0">
                <a:solidFill>
                  <a:schemeClr val="tx1"/>
                </a:solidFill>
                <a:effectLst/>
                <a:latin typeface="+mn-lt"/>
                <a:ea typeface="+mn-ea"/>
                <a:cs typeface="+mn-cs"/>
              </a:rPr>
              <a:t>， 和价值</a:t>
            </a:r>
            <a:r>
              <a:rPr lang="en-US" altLang="zh-CN" sz="1200" b="0" i="0" kern="1200" dirty="0" smtClean="0">
                <a:solidFill>
                  <a:schemeClr val="tx1"/>
                </a:solidFill>
                <a:effectLst/>
                <a:latin typeface="+mn-lt"/>
                <a:ea typeface="+mn-ea"/>
                <a:cs typeface="+mn-cs"/>
              </a:rPr>
              <a:t>(value) </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Volume</a:t>
            </a:r>
            <a:r>
              <a:rPr lang="zh-CN" altLang="en-US" sz="1200" b="0" i="0" kern="1200" dirty="0" smtClean="0">
                <a:solidFill>
                  <a:schemeClr val="tx1"/>
                </a:solidFill>
                <a:effectLst/>
                <a:latin typeface="+mn-lt"/>
                <a:ea typeface="+mn-ea"/>
                <a:cs typeface="+mn-cs"/>
              </a:rPr>
              <a:t>这就是大数据本身的本质，有很多数据，很大数据量。而数据量本身并不使数据变得有用，所以我们需要对它进行再次的处理。计算机的运行速度决定了没法迅速处理如此大的数据规模，所以在大量数据领域，还有类似存储，访问和处理相关的成本，可扩展性和性能等等挑战。</a:t>
            </a:r>
            <a:r>
              <a:rPr lang="en-US" altLang="zh-CN" sz="1200" b="0" i="0" kern="1200" dirty="0" smtClean="0">
                <a:solidFill>
                  <a:schemeClr val="tx1"/>
                </a:solidFill>
                <a:effectLst/>
                <a:latin typeface="+mn-lt"/>
                <a:ea typeface="+mn-ea"/>
                <a:cs typeface="+mn-cs"/>
              </a:rPr>
              <a:t>Velocity</a:t>
            </a:r>
            <a:r>
              <a:rPr lang="zh-CN" altLang="en-US" sz="1200" b="0" i="0" kern="1200" dirty="0" smtClean="0">
                <a:solidFill>
                  <a:schemeClr val="tx1"/>
                </a:solidFill>
                <a:effectLst/>
                <a:latin typeface="+mn-lt"/>
                <a:ea typeface="+mn-ea"/>
                <a:cs typeface="+mn-cs"/>
              </a:rPr>
              <a:t>这个词我有看到几个解释，类似的翻译有很多，有人认为应该翻译成时效性，我个人不这么认为。大部分的英文解释都是关于处理数据的速度。当你处理这么多的数据时，访问速度和得到所需结果的速度是至关重要的。举个例子，</a:t>
            </a:r>
            <a:r>
              <a:rPr lang="en-US" altLang="zh-CN" sz="1200" b="0" i="0" kern="1200" dirty="0" smtClean="0">
                <a:solidFill>
                  <a:schemeClr val="tx1"/>
                </a:solidFill>
                <a:effectLst/>
                <a:latin typeface="+mn-lt"/>
                <a:ea typeface="+mn-ea"/>
                <a:cs typeface="+mn-cs"/>
              </a:rPr>
              <a:t>Google Flu Trends(</a:t>
            </a:r>
            <a:r>
              <a:rPr lang="zh-CN" altLang="en-US" sz="1200" b="0" i="0" kern="1200" dirty="0" smtClean="0">
                <a:solidFill>
                  <a:schemeClr val="tx1"/>
                </a:solidFill>
                <a:effectLst/>
                <a:latin typeface="+mn-lt"/>
                <a:ea typeface="+mn-ea"/>
                <a:cs typeface="+mn-cs"/>
              </a:rPr>
              <a:t>虽然已经证明是失败的了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能够预测流感，通过实时收集数据进行运算，如果你的运算速度比较慢，处理不了那么多数据，那么在流感爆发的时候，你还没有计算出这个区域有没有流感潜伏，这就失去了时效性。所以处理速度很重要。</a:t>
            </a:r>
            <a:r>
              <a:rPr lang="en-US" altLang="zh-CN" sz="1200" b="0" i="0" kern="1200" dirty="0" smtClean="0">
                <a:solidFill>
                  <a:schemeClr val="tx1"/>
                </a:solidFill>
                <a:effectLst/>
                <a:latin typeface="+mn-lt"/>
                <a:ea typeface="+mn-ea"/>
                <a:cs typeface="+mn-cs"/>
              </a:rPr>
              <a:t>Variety</a:t>
            </a:r>
            <a:r>
              <a:rPr lang="zh-CN" altLang="en-US" sz="1200" b="0" i="0" kern="1200" dirty="0" smtClean="0">
                <a:solidFill>
                  <a:schemeClr val="tx1"/>
                </a:solidFill>
                <a:effectLst/>
                <a:latin typeface="+mn-lt"/>
                <a:ea typeface="+mn-ea"/>
                <a:cs typeface="+mn-cs"/>
              </a:rPr>
              <a:t>数据格式多样性：包含文字、影音、网页、串流等等结构性、非结构性的数据等等。来源多样性：从动车系统传来的实时数据，从沃尔玛系统每周统计的数据等。媒体多样性：随着多媒体的发展，用来传播的媒体也越来越多，如音频、视频、图片等等。语义多样性：分为两个方面。一方面，举个最简单的例子，我们可以用数字来表示年龄，我们也有用小孩，青年，老人来表示年龄。另一方面，在不同语义情况下，相同的词会蕴含不用的意思。</a:t>
            </a:r>
            <a:r>
              <a:rPr lang="en-US" altLang="zh-CN" sz="1200" b="0" i="0" kern="1200" dirty="0" smtClean="0">
                <a:solidFill>
                  <a:schemeClr val="tx1"/>
                </a:solidFill>
                <a:effectLst/>
                <a:latin typeface="+mn-lt"/>
                <a:ea typeface="+mn-ea"/>
                <a:cs typeface="+mn-cs"/>
              </a:rPr>
              <a:t>Veracity</a:t>
            </a:r>
            <a:r>
              <a:rPr lang="zh-CN" altLang="en-US" sz="1200" b="0" i="0" kern="1200" dirty="0" smtClean="0">
                <a:solidFill>
                  <a:schemeClr val="tx1"/>
                </a:solidFill>
                <a:effectLst/>
                <a:latin typeface="+mn-lt"/>
                <a:ea typeface="+mn-ea"/>
                <a:cs typeface="+mn-cs"/>
              </a:rPr>
              <a:t>可疑性指的是当数据的来源变得更多元时，这些数据本身的可靠度、质量是否足够，若数据本身就是有问题的，那分析后的结果也不会是正确的。</a:t>
            </a:r>
            <a:r>
              <a:rPr lang="en-US" altLang="zh-CN" sz="1200" b="0" i="0" kern="1200" dirty="0" smtClean="0">
                <a:solidFill>
                  <a:schemeClr val="tx1"/>
                </a:solidFill>
                <a:effectLst/>
                <a:latin typeface="+mn-lt"/>
                <a:ea typeface="+mn-ea"/>
                <a:cs typeface="+mn-cs"/>
              </a:rPr>
              <a:t>Valence</a:t>
            </a:r>
            <a:r>
              <a:rPr lang="zh-CN" altLang="en-US" sz="1200" b="0" i="0" kern="1200" dirty="0" smtClean="0">
                <a:solidFill>
                  <a:schemeClr val="tx1"/>
                </a:solidFill>
                <a:effectLst/>
                <a:latin typeface="+mn-lt"/>
                <a:ea typeface="+mn-ea"/>
                <a:cs typeface="+mn-cs"/>
              </a:rPr>
              <a:t>这是最不常见到和谈到的属性。这个属性的来源是化学里的化合价，在这里指的是数据的连接性，即连接的数据项与可能连接的总数的分数。当两个数据相关的时候，则称这两个数据相互连接。而连接性会随着时间越来越大，导致数据关系越来越复杂，于是群体事件预测、关系变化的建模与预测等等也会越来越复杂。</a:t>
            </a:r>
            <a:r>
              <a:rPr lang="en-US" altLang="zh-CN" sz="1200" b="0" i="0" kern="1200" dirty="0" smtClean="0">
                <a:solidFill>
                  <a:schemeClr val="tx1"/>
                </a:solidFill>
                <a:effectLst/>
                <a:latin typeface="+mn-lt"/>
                <a:ea typeface="+mn-ea"/>
                <a:cs typeface="+mn-cs"/>
              </a:rPr>
              <a:t>Value</a:t>
            </a:r>
            <a:r>
              <a:rPr lang="zh-CN" altLang="en-US" sz="1200" b="0" i="0" kern="1200" dirty="0" smtClean="0">
                <a:solidFill>
                  <a:schemeClr val="tx1"/>
                </a:solidFill>
                <a:effectLst/>
                <a:latin typeface="+mn-lt"/>
                <a:ea typeface="+mn-ea"/>
                <a:cs typeface="+mn-cs"/>
              </a:rPr>
              <a:t>前面说了这么多，大数据的核心就是价值。所有的大数据的困难与问题都是如何将数据转化为价值。包括大容量和各种数据的易于访问和提供高质量分析，从而做出明智决策的价值等等。</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一、</a:t>
            </a:r>
            <a:r>
              <a:rPr lang="en-US" altLang="zh-CN" sz="1200" b="0" i="0" kern="1200" dirty="0" smtClean="0">
                <a:solidFill>
                  <a:schemeClr val="tx1"/>
                </a:solidFill>
                <a:effectLst/>
                <a:latin typeface="+mn-lt"/>
                <a:ea typeface="+mn-ea"/>
                <a:cs typeface="+mn-cs"/>
              </a:rPr>
              <a:t>Volume</a:t>
            </a:r>
            <a:r>
              <a:rPr lang="zh-CN" altLang="en-US" sz="1200" b="0" i="0" kern="1200" dirty="0" smtClean="0">
                <a:solidFill>
                  <a:schemeClr val="tx1"/>
                </a:solidFill>
                <a:effectLst/>
                <a:latin typeface="+mn-lt"/>
                <a:ea typeface="+mn-ea"/>
                <a:cs typeface="+mn-cs"/>
              </a:rPr>
              <a:t>：数据量大，包括采集、存储和计算的量都非常大。大数据的起始计量单位至少是</a:t>
            </a:r>
            <a:r>
              <a:rPr lang="en-US" altLang="zh-CN" sz="1200" b="0" i="0" kern="1200" dirty="0" smtClean="0">
                <a:solidFill>
                  <a:schemeClr val="tx1"/>
                </a:solidFill>
                <a:effectLst/>
                <a:latin typeface="+mn-lt"/>
                <a:ea typeface="+mn-ea"/>
                <a:cs typeface="+mn-cs"/>
              </a:rPr>
              <a:t>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1000</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万个</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亿个</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）。二、</a:t>
            </a:r>
            <a:r>
              <a:rPr lang="en-US" altLang="zh-CN" sz="1200" b="0" i="0" kern="1200" dirty="0" smtClean="0">
                <a:solidFill>
                  <a:schemeClr val="tx1"/>
                </a:solidFill>
                <a:effectLst/>
                <a:latin typeface="+mn-lt"/>
                <a:ea typeface="+mn-ea"/>
                <a:cs typeface="+mn-cs"/>
              </a:rPr>
              <a:t>Variety</a:t>
            </a:r>
            <a:r>
              <a:rPr lang="zh-CN" altLang="en-US" sz="1200" b="0" i="0" kern="1200" dirty="0" smtClean="0">
                <a:solidFill>
                  <a:schemeClr val="tx1"/>
                </a:solidFill>
                <a:effectLst/>
                <a:latin typeface="+mn-lt"/>
                <a:ea typeface="+mn-ea"/>
                <a:cs typeface="+mn-cs"/>
              </a:rPr>
              <a:t>：种类和来源多样化。包括结构化、半结构化和非结构化数据，具体表现为网络日志、音频、视频、图片、地理位置信息等等，多类型的数据对数据的处理能力提出了更高的要求。三、</a:t>
            </a:r>
            <a:r>
              <a:rPr lang="en-US" altLang="zh-CN" sz="1200" b="0" i="0" kern="1200" dirty="0" smtClean="0">
                <a:solidFill>
                  <a:schemeClr val="tx1"/>
                </a:solidFill>
                <a:effectLst/>
                <a:latin typeface="+mn-lt"/>
                <a:ea typeface="+mn-ea"/>
                <a:cs typeface="+mn-cs"/>
              </a:rPr>
              <a:t>Value</a:t>
            </a:r>
            <a:r>
              <a:rPr lang="zh-CN" altLang="en-US" sz="1200" b="0" i="0" kern="1200" dirty="0" smtClean="0">
                <a:solidFill>
                  <a:schemeClr val="tx1"/>
                </a:solidFill>
                <a:effectLst/>
                <a:latin typeface="+mn-lt"/>
                <a:ea typeface="+mn-ea"/>
                <a:cs typeface="+mn-cs"/>
              </a:rPr>
              <a:t>：数据价值密度相对较低，或者说是浪里淘沙却又弥足珍贵。随着互联网以及物联网的广泛应用，信息感知无处不在，信息海量，但价值密度较低，如何结合业务逻辑并通过强大的机器算法来挖掘数据价值，是大数据时代最需要解决的问题。四、</a:t>
            </a:r>
            <a:r>
              <a:rPr lang="en-US" altLang="zh-CN" sz="1200" b="0" i="0" kern="1200" dirty="0" smtClean="0">
                <a:solidFill>
                  <a:schemeClr val="tx1"/>
                </a:solidFill>
                <a:effectLst/>
                <a:latin typeface="+mn-lt"/>
                <a:ea typeface="+mn-ea"/>
                <a:cs typeface="+mn-cs"/>
              </a:rPr>
              <a:t>Velocity</a:t>
            </a:r>
            <a:r>
              <a:rPr lang="zh-CN" altLang="en-US" sz="1200" b="0" i="0" kern="1200" dirty="0" smtClean="0">
                <a:solidFill>
                  <a:schemeClr val="tx1"/>
                </a:solidFill>
                <a:effectLst/>
                <a:latin typeface="+mn-lt"/>
                <a:ea typeface="+mn-ea"/>
                <a:cs typeface="+mn-cs"/>
              </a:rPr>
              <a:t>：数据增长速度快，处理速度也快，时效性要求高。比如搜索引擎要求几分钟前的新闻能够被用户查询到，个性化推荐算法尽可能要求实时完成推荐。这是大数据区别于传统数据挖掘的显著特征。五、</a:t>
            </a:r>
            <a:r>
              <a:rPr lang="en-US" altLang="zh-CN" sz="1200" b="0" i="0" kern="1200" dirty="0" smtClean="0">
                <a:solidFill>
                  <a:schemeClr val="tx1"/>
                </a:solidFill>
                <a:effectLst/>
                <a:latin typeface="+mn-lt"/>
                <a:ea typeface="+mn-ea"/>
                <a:cs typeface="+mn-cs"/>
              </a:rPr>
              <a:t>Veracity</a:t>
            </a:r>
            <a:r>
              <a:rPr lang="zh-CN" altLang="en-US" sz="1200" b="0" i="0" kern="1200" dirty="0" smtClean="0">
                <a:solidFill>
                  <a:schemeClr val="tx1"/>
                </a:solidFill>
                <a:effectLst/>
                <a:latin typeface="+mn-lt"/>
                <a:ea typeface="+mn-ea"/>
                <a:cs typeface="+mn-cs"/>
              </a:rPr>
              <a:t>：数据的准确性和可信赖度，即数据的质量。</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大数据特点 </a:t>
            </a:r>
            <a:r>
              <a:rPr lang="en-US" altLang="zh-CN" sz="1200" b="0" i="0" kern="1200" dirty="0" smtClean="0">
                <a:solidFill>
                  <a:schemeClr val="tx1"/>
                </a:solidFill>
                <a:effectLst/>
                <a:latin typeface="+mn-lt"/>
                <a:ea typeface="+mn-ea"/>
                <a:cs typeface="+mn-cs"/>
              </a:rPr>
              <a:t>-  6</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V  </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 Volume</a:t>
            </a:r>
            <a:r>
              <a:rPr lang="zh-CN" altLang="en-US" sz="1200" b="0" i="0" kern="1200" dirty="0" smtClean="0">
                <a:solidFill>
                  <a:schemeClr val="tx1"/>
                </a:solidFill>
                <a:effectLst/>
                <a:latin typeface="+mn-lt"/>
                <a:ea typeface="+mn-ea"/>
                <a:cs typeface="+mn-cs"/>
              </a:rPr>
              <a:t>： 巨大的数据量 </a:t>
            </a: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集中储存</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集中计算已经无法处理巨大的数据量。</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数据量呈指数增长：地震、录井 、石油钻塔的传感器一个月产生的数据量比全球所有的电影加在一起还要多。 </a:t>
            </a: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新浪微博用户数</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，高峰每天几亿条。</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 Variety </a:t>
            </a:r>
            <a:r>
              <a:rPr lang="zh-CN" altLang="en-US" sz="1200" b="0" i="0" kern="1200" dirty="0" smtClean="0">
                <a:solidFill>
                  <a:schemeClr val="tx1"/>
                </a:solidFill>
                <a:effectLst/>
                <a:latin typeface="+mn-lt"/>
                <a:ea typeface="+mn-ea"/>
                <a:cs typeface="+mn-cs"/>
              </a:rPr>
              <a:t>：非结构化数据多样性</a:t>
            </a: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文本</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图片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视频</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文档等，如诸如微地震，电磁以及光纤分布式温度监测（</a:t>
            </a:r>
            <a:r>
              <a:rPr lang="en-US" altLang="zh-CN" sz="1200" b="0" i="0" kern="1200" dirty="0" smtClean="0">
                <a:solidFill>
                  <a:schemeClr val="tx1"/>
                </a:solidFill>
                <a:effectLst/>
                <a:latin typeface="+mn-lt"/>
                <a:ea typeface="+mn-ea"/>
                <a:cs typeface="+mn-cs"/>
              </a:rPr>
              <a:t>DTS</a:t>
            </a:r>
            <a:r>
              <a:rPr lang="zh-CN" altLang="en-US" sz="1200" b="0" i="0" kern="1200" dirty="0" smtClean="0">
                <a:solidFill>
                  <a:schemeClr val="tx1"/>
                </a:solidFill>
                <a:effectLst/>
                <a:latin typeface="+mn-lt"/>
                <a:ea typeface="+mn-ea"/>
                <a:cs typeface="+mn-cs"/>
              </a:rPr>
              <a:t>） 。</a:t>
            </a:r>
          </a:p>
          <a:p>
            <a:r>
              <a:rPr lang="en-US" altLang="zh-CN" sz="1200" b="0" i="0" kern="1200" dirty="0" smtClean="0">
                <a:solidFill>
                  <a:schemeClr val="tx1"/>
                </a:solidFill>
                <a:effectLst/>
                <a:latin typeface="+mn-lt"/>
                <a:ea typeface="+mn-ea"/>
                <a:cs typeface="+mn-cs"/>
              </a:rPr>
              <a:t>•  Velocity</a:t>
            </a:r>
            <a:r>
              <a:rPr lang="zh-CN" altLang="en-US" sz="1200" b="0" i="0" kern="1200" dirty="0" smtClean="0">
                <a:solidFill>
                  <a:schemeClr val="tx1"/>
                </a:solidFill>
                <a:effectLst/>
                <a:latin typeface="+mn-lt"/>
                <a:ea typeface="+mn-ea"/>
                <a:cs typeface="+mn-cs"/>
              </a:rPr>
              <a:t>：数据增长速度快</a:t>
            </a:r>
          </a:p>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用户基数庞大</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设备数量众多</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实时海量</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数据指数级别增长。</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 Value</a:t>
            </a:r>
            <a:r>
              <a:rPr lang="zh-CN" altLang="en-US" sz="1200" b="0" i="0" kern="1200" dirty="0" smtClean="0">
                <a:solidFill>
                  <a:schemeClr val="tx1"/>
                </a:solidFill>
                <a:effectLst/>
                <a:latin typeface="+mn-lt"/>
                <a:ea typeface="+mn-ea"/>
                <a:cs typeface="+mn-cs"/>
              </a:rPr>
              <a:t>：数据的价值性</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每个钻井平台有 </a:t>
            </a:r>
            <a:r>
              <a:rPr lang="en-US" altLang="zh-CN" sz="1200" b="0" i="0" kern="1200" dirty="0" smtClean="0">
                <a:solidFill>
                  <a:schemeClr val="tx1"/>
                </a:solidFill>
                <a:effectLst/>
                <a:latin typeface="+mn-lt"/>
                <a:ea typeface="+mn-ea"/>
                <a:cs typeface="+mn-cs"/>
              </a:rPr>
              <a:t>40,000 </a:t>
            </a:r>
            <a:r>
              <a:rPr lang="zh-CN" altLang="en-US" sz="1200" b="0" i="0" kern="1200" dirty="0" smtClean="0">
                <a:solidFill>
                  <a:schemeClr val="tx1"/>
                </a:solidFill>
                <a:effectLst/>
                <a:latin typeface="+mn-lt"/>
                <a:ea typeface="+mn-ea"/>
                <a:cs typeface="+mn-cs"/>
              </a:rPr>
              <a:t>传感器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但是通常只有 </a:t>
            </a:r>
            <a:r>
              <a:rPr lang="en-US" altLang="zh-CN" sz="1200" b="0" i="0" kern="1200" dirty="0" smtClean="0">
                <a:solidFill>
                  <a:schemeClr val="tx1"/>
                </a:solidFill>
                <a:effectLst/>
                <a:latin typeface="+mn-lt"/>
                <a:ea typeface="+mn-ea"/>
                <a:cs typeface="+mn-cs"/>
              </a:rPr>
              <a:t>10% </a:t>
            </a:r>
            <a:r>
              <a:rPr lang="zh-CN" altLang="en-US" sz="1200" b="0" i="0" kern="1200" dirty="0" smtClean="0">
                <a:solidFill>
                  <a:schemeClr val="tx1"/>
                </a:solidFill>
                <a:effectLst/>
                <a:latin typeface="+mn-lt"/>
                <a:ea typeface="+mn-ea"/>
                <a:cs typeface="+mn-cs"/>
              </a:rPr>
              <a:t>的数据使用到。</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每个深水钻井平台的投资可达到</a:t>
            </a:r>
            <a:r>
              <a:rPr lang="en-US" altLang="zh-CN" sz="1200" b="0" i="0" kern="1200" dirty="0" smtClean="0">
                <a:solidFill>
                  <a:schemeClr val="tx1"/>
                </a:solidFill>
                <a:effectLst/>
                <a:latin typeface="+mn-lt"/>
                <a:ea typeface="+mn-ea"/>
                <a:cs typeface="+mn-cs"/>
              </a:rPr>
              <a:t>$150M,</a:t>
            </a:r>
            <a:r>
              <a:rPr lang="zh-CN" altLang="en-US" sz="1200" b="0" i="0" kern="1200" dirty="0" smtClean="0">
                <a:solidFill>
                  <a:schemeClr val="tx1"/>
                </a:solidFill>
                <a:effectLst/>
                <a:latin typeface="+mn-lt"/>
                <a:ea typeface="+mn-ea"/>
                <a:cs typeface="+mn-cs"/>
              </a:rPr>
              <a:t>能有效利用所有的数据非常关键</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关系到安全与优化运营 。</a:t>
            </a:r>
          </a:p>
          <a:p>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Vercity</a:t>
            </a:r>
            <a:r>
              <a:rPr lang="zh-CN" altLang="en-US" sz="1200" b="0" i="0" kern="1200" dirty="0" smtClean="0">
                <a:solidFill>
                  <a:schemeClr val="tx1"/>
                </a:solidFill>
                <a:effectLst/>
                <a:latin typeface="+mn-lt"/>
                <a:ea typeface="+mn-ea"/>
                <a:cs typeface="+mn-cs"/>
              </a:rPr>
              <a:t>：数据的真实性</a:t>
            </a: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13</a:t>
            </a:fld>
            <a:endParaRPr lang="zh-CN" altLang="en-US"/>
          </a:p>
        </p:txBody>
      </p:sp>
    </p:spTree>
    <p:extLst>
      <p:ext uri="{BB962C8B-B14F-4D97-AF65-F5344CB8AC3E}">
        <p14:creationId xmlns:p14="http://schemas.microsoft.com/office/powerpoint/2010/main" val="38355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sz="1200" kern="1200" dirty="0" smtClean="0">
                <a:solidFill>
                  <a:schemeClr val="tx1"/>
                </a:solidFill>
                <a:latin typeface="+mn-lt"/>
                <a:ea typeface="+mn-ea"/>
                <a:cs typeface="+mn-cs"/>
              </a:rPr>
              <a:t>1. Effectiveness research.</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Many studies have shown that wide variations exist in health care practices, outcomes, and costs across different providers, geographies, and patients. Critically analyzing large datasets that include patient characteristics and the cost and outcomes of treatments can help to identify the most clinically effective and cost-effective treatments to apply. There is potential to reduce incidences of overtreatment—i.e., interventions that do more harm than good—and </a:t>
            </a:r>
            <a:r>
              <a:rPr lang="en-US" sz="1200" kern="1200" dirty="0" err="1" smtClean="0">
                <a:solidFill>
                  <a:schemeClr val="tx1"/>
                </a:solidFill>
                <a:latin typeface="+mn-lt"/>
                <a:ea typeface="+mn-ea"/>
                <a:cs typeface="+mn-cs"/>
              </a:rPr>
              <a:t>undertreatment</a:t>
            </a:r>
            <a:r>
              <a:rPr lang="en-US" sz="1200" kern="1200" dirty="0" smtClean="0">
                <a:solidFill>
                  <a:schemeClr val="tx1"/>
                </a:solidFill>
                <a:latin typeface="+mn-lt"/>
                <a:ea typeface="+mn-ea"/>
                <a:cs typeface="+mn-cs"/>
              </a:rPr>
              <a:t>—cases in which a specific therapy should have been prescribed but was not. Both overtreatment and </a:t>
            </a:r>
            <a:r>
              <a:rPr lang="en-US" sz="1200" kern="1200" dirty="0" err="1" smtClean="0">
                <a:solidFill>
                  <a:schemeClr val="tx1"/>
                </a:solidFill>
                <a:latin typeface="+mn-lt"/>
                <a:ea typeface="+mn-ea"/>
                <a:cs typeface="+mn-cs"/>
              </a:rPr>
              <a:t>undertreatment</a:t>
            </a:r>
            <a:r>
              <a:rPr lang="en-US" sz="1200" kern="1200" dirty="0" smtClean="0">
                <a:solidFill>
                  <a:schemeClr val="tx1"/>
                </a:solidFill>
                <a:latin typeface="+mn-lt"/>
                <a:ea typeface="+mn-ea"/>
                <a:cs typeface="+mn-cs"/>
              </a:rPr>
              <a:t> result in worse patient outcomes and higher health care costs in the long run.</a:t>
            </a:r>
            <a:endParaRPr lang="zh-CN" alt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Clinical decision support systems.</a:t>
            </a:r>
            <a:endParaRPr lang="zh-CN" alt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deploying these systems, providers can reduce adverse reactions and lower treatment error rates and liability claims, especially those arising from clinical mistakes. In the future, big data systems such as these can become substantially more intelligent by including modules that use image analysis and recognition in databases of medical images (X-ray, CT, MRI) for </a:t>
            </a:r>
            <a:r>
              <a:rPr lang="en-US" sz="1200" kern="1200" dirty="0" err="1" smtClean="0">
                <a:solidFill>
                  <a:schemeClr val="tx1"/>
                </a:solidFill>
                <a:latin typeface="+mn-lt"/>
                <a:ea typeface="+mn-ea"/>
                <a:cs typeface="+mn-cs"/>
              </a:rPr>
              <a:t>prediagnosis</a:t>
            </a:r>
            <a:r>
              <a:rPr lang="en-US" sz="1200" kern="1200" dirty="0" smtClean="0">
                <a:solidFill>
                  <a:schemeClr val="tx1"/>
                </a:solidFill>
                <a:latin typeface="+mn-lt"/>
                <a:ea typeface="+mn-ea"/>
                <a:cs typeface="+mn-cs"/>
              </a:rPr>
              <a:t> or that automatically mine medical literature to create a medical expertise database capable of suggesting treatment options to physicians based on patients’ medical records.</a:t>
            </a: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revenue</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revənju</a:t>
            </a:r>
            <a:r>
              <a:rPr lang="en-US" altLang="zh-CN" sz="1200" b="0" i="0" kern="1200" dirty="0" smtClean="0">
                <a:solidFill>
                  <a:schemeClr val="tx1"/>
                </a:solidFill>
                <a:effectLst/>
                <a:latin typeface="+mn-lt"/>
                <a:ea typeface="+mn-ea"/>
                <a:cs typeface="+mn-cs"/>
              </a:rPr>
              <a:t>ː]</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revənu</a:t>
            </a:r>
            <a:r>
              <a:rPr lang="en-US" altLang="zh-CN" sz="1200" b="0" i="0" kern="1200" dirty="0" smtClean="0">
                <a:solidFill>
                  <a:schemeClr val="tx1"/>
                </a:solidFill>
                <a:effectLst/>
                <a:latin typeface="+mn-lt"/>
                <a:ea typeface="+mn-ea"/>
                <a:cs typeface="+mn-cs"/>
              </a:rPr>
              <a:t>ː]</a:t>
            </a:r>
          </a:p>
          <a:p>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财政收入</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税收收入</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收益</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en-US" altLang="zh-CN" dirty="0" smtClean="0"/>
          </a:p>
          <a:p>
            <a:r>
              <a:rPr lang="en-US" altLang="zh-CN" sz="1200" b="0" i="0" kern="1200" dirty="0" smtClean="0">
                <a:solidFill>
                  <a:schemeClr val="tx1"/>
                </a:solidFill>
                <a:effectLst/>
                <a:latin typeface="+mn-lt"/>
                <a:ea typeface="+mn-ea"/>
                <a:cs typeface="+mn-cs"/>
              </a:rPr>
              <a:t>premiums</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priːmiəmz</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primiəmz</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保险费</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额外费用</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附加费</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en-US" altLang="zh-CN" dirty="0" smtClean="0"/>
          </a:p>
          <a:p>
            <a:r>
              <a:rPr lang="en-US" altLang="zh-CN" sz="1200" b="0" i="0" kern="1200" dirty="0" smtClean="0">
                <a:solidFill>
                  <a:schemeClr val="tx1"/>
                </a:solidFill>
                <a:effectLst/>
                <a:latin typeface="+mn-lt"/>
                <a:ea typeface="+mn-ea"/>
                <a:cs typeface="+mn-cs"/>
              </a:rPr>
              <a:t>subscription</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səbˈskrɪpʃn</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səbˈskrɪpʃn</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n.(</a:t>
            </a:r>
            <a:r>
              <a:rPr lang="zh-CN" altLang="en-US" sz="1200" kern="1200" dirty="0" smtClean="0">
                <a:solidFill>
                  <a:schemeClr val="tx1"/>
                </a:solidFill>
                <a:effectLst/>
                <a:latin typeface="+mn-lt"/>
                <a:ea typeface="+mn-ea"/>
                <a:cs typeface="+mn-cs"/>
              </a:rPr>
              <a:t>报刊等的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订阅费，订购款，订阅，订购</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向慈善机构的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定期捐款</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俱乐部的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会员费</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服务的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用户费</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会员费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或服务费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的交纳</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集体资助</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集体捐助</a:t>
            </a:r>
            <a:r>
              <a:rPr lang="en-US"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17</a:t>
            </a:fld>
            <a:endParaRPr lang="zh-CN" altLang="en-US"/>
          </a:p>
        </p:txBody>
      </p:sp>
    </p:spTree>
    <p:extLst>
      <p:ext uri="{BB962C8B-B14F-4D97-AF65-F5344CB8AC3E}">
        <p14:creationId xmlns:p14="http://schemas.microsoft.com/office/powerpoint/2010/main" val="2027244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用户画像</a:t>
            </a:r>
            <a:endParaRPr lang="zh-CN" altLang="en-US" dirty="0"/>
          </a:p>
        </p:txBody>
      </p:sp>
      <p:sp>
        <p:nvSpPr>
          <p:cNvPr id="4" name="灯片编号占位符 3"/>
          <p:cNvSpPr>
            <a:spLocks noGrp="1"/>
          </p:cNvSpPr>
          <p:nvPr>
            <p:ph type="sldNum" sz="quarter" idx="10"/>
          </p:nvPr>
        </p:nvSpPr>
        <p:spPr/>
        <p:txBody>
          <a:bodyPr/>
          <a:lstStyle/>
          <a:p>
            <a:pPr>
              <a:defRPr/>
            </a:pPr>
            <a:fld id="{0486AD57-67ED-4140-9F70-67C055736CF8}" type="slidenum">
              <a:rPr lang="zh-CN" altLang="en-US" smtClean="0"/>
              <a:pPr>
                <a:defRPr/>
              </a:pPr>
              <a:t>19</a:t>
            </a:fld>
            <a:endParaRPr lang="zh-CN" altLang="en-US"/>
          </a:p>
        </p:txBody>
      </p:sp>
    </p:spTree>
    <p:extLst>
      <p:ext uri="{BB962C8B-B14F-4D97-AF65-F5344CB8AC3E}">
        <p14:creationId xmlns:p14="http://schemas.microsoft.com/office/powerpoint/2010/main" val="515795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78"/>
          <p:cNvSpPr>
            <a:spLocks noChangeArrowheads="1"/>
          </p:cNvSpPr>
          <p:nvPr/>
        </p:nvSpPr>
        <p:spPr bwMode="gray">
          <a:xfrm rot="5400000">
            <a:off x="7904162" y="1163638"/>
            <a:ext cx="2098675" cy="381000"/>
          </a:xfrm>
          <a:prstGeom prst="rect">
            <a:avLst/>
          </a:prstGeom>
          <a:gradFill rotWithShape="1">
            <a:gsLst>
              <a:gs pos="0">
                <a:schemeClr val="bg2"/>
              </a:gs>
              <a:gs pos="100000">
                <a:schemeClr val="bg2">
                  <a:gamma/>
                  <a:tint val="54510"/>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 name="Text Box 14"/>
          <p:cNvSpPr txBox="1">
            <a:spLocks noChangeArrowheads="1"/>
          </p:cNvSpPr>
          <p:nvPr/>
        </p:nvSpPr>
        <p:spPr bwMode="gray">
          <a:xfrm>
            <a:off x="3886200" y="5715000"/>
            <a:ext cx="1612900" cy="519113"/>
          </a:xfrm>
          <a:prstGeom prst="rect">
            <a:avLst/>
          </a:prstGeom>
          <a:noFill/>
          <a:ln w="9525">
            <a:noFill/>
            <a:miter lim="800000"/>
            <a:headEnd/>
            <a:tailEnd/>
          </a:ln>
          <a:effectLst/>
        </p:spPr>
        <p:txBody>
          <a:bodyPr>
            <a:spAutoFit/>
          </a:bodyPr>
          <a:lstStyle/>
          <a:p>
            <a:pPr algn="ctr">
              <a:defRPr/>
            </a:pPr>
            <a:r>
              <a:rPr lang="en-US" altLang="zh-CN" sz="2800" b="1">
                <a:latin typeface="Verdana" pitchFamily="34" charset="0"/>
                <a:ea typeface="宋体" charset="-122"/>
              </a:rPr>
              <a:t>LOGO</a:t>
            </a:r>
          </a:p>
        </p:txBody>
      </p:sp>
      <p:grpSp>
        <p:nvGrpSpPr>
          <p:cNvPr id="6" name="Group 31"/>
          <p:cNvGrpSpPr>
            <a:grpSpLocks/>
          </p:cNvGrpSpPr>
          <p:nvPr/>
        </p:nvGrpSpPr>
        <p:grpSpPr bwMode="auto">
          <a:xfrm rot="421294">
            <a:off x="971550" y="692150"/>
            <a:ext cx="1871663" cy="1944688"/>
            <a:chOff x="521" y="482"/>
            <a:chExt cx="1134" cy="1142"/>
          </a:xfrm>
        </p:grpSpPr>
        <p:sp>
          <p:nvSpPr>
            <p:cNvPr id="7" name="Oval 32"/>
            <p:cNvSpPr>
              <a:spLocks noChangeArrowheads="1"/>
            </p:cNvSpPr>
            <p:nvPr userDrawn="1"/>
          </p:nvSpPr>
          <p:spPr bwMode="gray">
            <a:xfrm rot="-128649">
              <a:off x="851" y="811"/>
              <a:ext cx="479" cy="49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8" name="Group 33"/>
            <p:cNvGrpSpPr>
              <a:grpSpLocks/>
            </p:cNvGrpSpPr>
            <p:nvPr userDrawn="1"/>
          </p:nvGrpSpPr>
          <p:grpSpPr bwMode="auto">
            <a:xfrm rot="56277">
              <a:off x="1257" y="1221"/>
              <a:ext cx="258" cy="217"/>
              <a:chOff x="3447" y="874"/>
              <a:chExt cx="399" cy="340"/>
            </a:xfrm>
          </p:grpSpPr>
          <p:sp>
            <p:nvSpPr>
              <p:cNvPr id="37" name="Oval 34"/>
              <p:cNvSpPr>
                <a:spLocks noChangeArrowheads="1"/>
              </p:cNvSpPr>
              <p:nvPr/>
            </p:nvSpPr>
            <p:spPr bwMode="gray">
              <a:xfrm>
                <a:off x="3631" y="1021"/>
                <a:ext cx="108"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8" name="Oval 35"/>
              <p:cNvSpPr>
                <a:spLocks noChangeArrowheads="1"/>
              </p:cNvSpPr>
              <p:nvPr/>
            </p:nvSpPr>
            <p:spPr bwMode="gray">
              <a:xfrm>
                <a:off x="3754" y="1123"/>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9" name="Oval 36"/>
              <p:cNvSpPr>
                <a:spLocks noChangeArrowheads="1"/>
              </p:cNvSpPr>
              <p:nvPr/>
            </p:nvSpPr>
            <p:spPr bwMode="gray">
              <a:xfrm>
                <a:off x="3447" y="874"/>
                <a:ext cx="180"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9" name="Group 37"/>
            <p:cNvGrpSpPr>
              <a:grpSpLocks/>
            </p:cNvGrpSpPr>
            <p:nvPr userDrawn="1"/>
          </p:nvGrpSpPr>
          <p:grpSpPr bwMode="auto">
            <a:xfrm rot="-2383151">
              <a:off x="1381" y="941"/>
              <a:ext cx="269" cy="221"/>
              <a:chOff x="3446" y="867"/>
              <a:chExt cx="409" cy="344"/>
            </a:xfrm>
          </p:grpSpPr>
          <p:sp>
            <p:nvSpPr>
              <p:cNvPr id="34" name="Oval 38"/>
              <p:cNvSpPr>
                <a:spLocks noChangeArrowheads="1"/>
              </p:cNvSpPr>
              <p:nvPr/>
            </p:nvSpPr>
            <p:spPr bwMode="gray">
              <a:xfrm>
                <a:off x="3636" y="1015"/>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5" name="Oval 39"/>
              <p:cNvSpPr>
                <a:spLocks noChangeArrowheads="1"/>
              </p:cNvSpPr>
              <p:nvPr/>
            </p:nvSpPr>
            <p:spPr bwMode="gray">
              <a:xfrm>
                <a:off x="3764" y="1118"/>
                <a:ext cx="91" cy="9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6" name="Oval 40"/>
              <p:cNvSpPr>
                <a:spLocks noChangeArrowheads="1"/>
              </p:cNvSpPr>
              <p:nvPr/>
            </p:nvSpPr>
            <p:spPr bwMode="gray">
              <a:xfrm>
                <a:off x="3446" y="867"/>
                <a:ext cx="18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 name="Group 41"/>
            <p:cNvGrpSpPr>
              <a:grpSpLocks/>
            </p:cNvGrpSpPr>
            <p:nvPr userDrawn="1"/>
          </p:nvGrpSpPr>
          <p:grpSpPr bwMode="auto">
            <a:xfrm rot="-4925197">
              <a:off x="1295" y="670"/>
              <a:ext cx="251" cy="229"/>
              <a:chOff x="3458" y="871"/>
              <a:chExt cx="399" cy="341"/>
            </a:xfrm>
          </p:grpSpPr>
          <p:sp>
            <p:nvSpPr>
              <p:cNvPr id="31" name="Oval 42"/>
              <p:cNvSpPr>
                <a:spLocks noChangeArrowheads="1"/>
              </p:cNvSpPr>
              <p:nvPr/>
            </p:nvSpPr>
            <p:spPr bwMode="gray">
              <a:xfrm>
                <a:off x="3650" y="1018"/>
                <a:ext cx="105"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2" name="Oval 43"/>
              <p:cNvSpPr>
                <a:spLocks noChangeArrowheads="1"/>
              </p:cNvSpPr>
              <p:nvPr/>
            </p:nvSpPr>
            <p:spPr bwMode="gray">
              <a:xfrm>
                <a:off x="3770" y="1120"/>
                <a:ext cx="8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3" name="Oval 44"/>
              <p:cNvSpPr>
                <a:spLocks noChangeArrowheads="1"/>
              </p:cNvSpPr>
              <p:nvPr/>
            </p:nvSpPr>
            <p:spPr bwMode="gray">
              <a:xfrm>
                <a:off x="3458" y="871"/>
                <a:ext cx="179"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1" name="Group 45"/>
            <p:cNvGrpSpPr>
              <a:grpSpLocks/>
            </p:cNvGrpSpPr>
            <p:nvPr userDrawn="1"/>
          </p:nvGrpSpPr>
          <p:grpSpPr bwMode="auto">
            <a:xfrm rot="3149186">
              <a:off x="974" y="1401"/>
              <a:ext cx="261" cy="229"/>
              <a:chOff x="3438" y="879"/>
              <a:chExt cx="405" cy="337"/>
            </a:xfrm>
          </p:grpSpPr>
          <p:sp>
            <p:nvSpPr>
              <p:cNvPr id="28" name="Oval 46"/>
              <p:cNvSpPr>
                <a:spLocks noChangeArrowheads="1"/>
              </p:cNvSpPr>
              <p:nvPr/>
            </p:nvSpPr>
            <p:spPr bwMode="gray">
              <a:xfrm>
                <a:off x="3626" y="1025"/>
                <a:ext cx="110" cy="12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9" name="Oval 47"/>
              <p:cNvSpPr>
                <a:spLocks noChangeArrowheads="1"/>
              </p:cNvSpPr>
              <p:nvPr/>
            </p:nvSpPr>
            <p:spPr bwMode="gray">
              <a:xfrm>
                <a:off x="3752" y="1124"/>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30" name="Oval 48"/>
              <p:cNvSpPr>
                <a:spLocks noChangeArrowheads="1"/>
              </p:cNvSpPr>
              <p:nvPr/>
            </p:nvSpPr>
            <p:spPr bwMode="gray">
              <a:xfrm>
                <a:off x="3438" y="879"/>
                <a:ext cx="183"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2" name="Group 49"/>
            <p:cNvGrpSpPr>
              <a:grpSpLocks/>
            </p:cNvGrpSpPr>
            <p:nvPr userDrawn="1"/>
          </p:nvGrpSpPr>
          <p:grpSpPr bwMode="auto">
            <a:xfrm rot="-7676986">
              <a:off x="933" y="440"/>
              <a:ext cx="267" cy="232"/>
              <a:chOff x="3463" y="873"/>
              <a:chExt cx="409" cy="344"/>
            </a:xfrm>
          </p:grpSpPr>
          <p:sp>
            <p:nvSpPr>
              <p:cNvPr id="25" name="Oval 50"/>
              <p:cNvSpPr>
                <a:spLocks noChangeArrowheads="1"/>
              </p:cNvSpPr>
              <p:nvPr/>
            </p:nvSpPr>
            <p:spPr bwMode="gray">
              <a:xfrm>
                <a:off x="3650" y="1023"/>
                <a:ext cx="110"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6" name="Oval 51"/>
              <p:cNvSpPr>
                <a:spLocks noChangeArrowheads="1"/>
              </p:cNvSpPr>
              <p:nvPr/>
            </p:nvSpPr>
            <p:spPr bwMode="gray">
              <a:xfrm>
                <a:off x="3775" y="1125"/>
                <a:ext cx="97"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7" name="Oval 52"/>
              <p:cNvSpPr>
                <a:spLocks noChangeArrowheads="1"/>
              </p:cNvSpPr>
              <p:nvPr/>
            </p:nvSpPr>
            <p:spPr bwMode="gray">
              <a:xfrm>
                <a:off x="3463" y="873"/>
                <a:ext cx="181" cy="18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3" name="Group 53"/>
            <p:cNvGrpSpPr>
              <a:grpSpLocks/>
            </p:cNvGrpSpPr>
            <p:nvPr userDrawn="1"/>
          </p:nvGrpSpPr>
          <p:grpSpPr bwMode="auto">
            <a:xfrm rot="-10348150">
              <a:off x="661" y="649"/>
              <a:ext cx="260" cy="220"/>
              <a:chOff x="3464" y="886"/>
              <a:chExt cx="399" cy="345"/>
            </a:xfrm>
          </p:grpSpPr>
          <p:sp>
            <p:nvSpPr>
              <p:cNvPr id="22" name="Oval 54"/>
              <p:cNvSpPr>
                <a:spLocks noChangeArrowheads="1"/>
              </p:cNvSpPr>
              <p:nvPr/>
            </p:nvSpPr>
            <p:spPr bwMode="gray">
              <a:xfrm>
                <a:off x="3653" y="1041"/>
                <a:ext cx="110" cy="12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3" name="Oval 55"/>
              <p:cNvSpPr>
                <a:spLocks noChangeArrowheads="1"/>
              </p:cNvSpPr>
              <p:nvPr/>
            </p:nvSpPr>
            <p:spPr bwMode="gray">
              <a:xfrm>
                <a:off x="3774" y="1142"/>
                <a:ext cx="89"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4" name="Oval 56"/>
              <p:cNvSpPr>
                <a:spLocks noChangeArrowheads="1"/>
              </p:cNvSpPr>
              <p:nvPr/>
            </p:nvSpPr>
            <p:spPr bwMode="gray">
              <a:xfrm>
                <a:off x="3464" y="886"/>
                <a:ext cx="182" cy="1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4" name="Group 57"/>
            <p:cNvGrpSpPr>
              <a:grpSpLocks/>
            </p:cNvGrpSpPr>
            <p:nvPr userDrawn="1"/>
          </p:nvGrpSpPr>
          <p:grpSpPr bwMode="auto">
            <a:xfrm rot="8606759">
              <a:off x="512" y="981"/>
              <a:ext cx="263" cy="213"/>
              <a:chOff x="3456" y="891"/>
              <a:chExt cx="398" cy="337"/>
            </a:xfrm>
          </p:grpSpPr>
          <p:sp>
            <p:nvSpPr>
              <p:cNvPr id="19" name="Oval 58"/>
              <p:cNvSpPr>
                <a:spLocks noChangeArrowheads="1"/>
              </p:cNvSpPr>
              <p:nvPr/>
            </p:nvSpPr>
            <p:spPr bwMode="gray">
              <a:xfrm>
                <a:off x="3638" y="1040"/>
                <a:ext cx="109" cy="123"/>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0" name="Oval 59"/>
              <p:cNvSpPr>
                <a:spLocks noChangeArrowheads="1"/>
              </p:cNvSpPr>
              <p:nvPr/>
            </p:nvSpPr>
            <p:spPr bwMode="gray">
              <a:xfrm>
                <a:off x="3764" y="1139"/>
                <a:ext cx="90" cy="8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21" name="Oval 60"/>
              <p:cNvSpPr>
                <a:spLocks noChangeArrowheads="1"/>
              </p:cNvSpPr>
              <p:nvPr/>
            </p:nvSpPr>
            <p:spPr bwMode="gray">
              <a:xfrm>
                <a:off x="3456" y="891"/>
                <a:ext cx="182" cy="18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5" name="Group 61"/>
            <p:cNvGrpSpPr>
              <a:grpSpLocks/>
            </p:cNvGrpSpPr>
            <p:nvPr userDrawn="1"/>
          </p:nvGrpSpPr>
          <p:grpSpPr bwMode="auto">
            <a:xfrm rot="6279754">
              <a:off x="635" y="1281"/>
              <a:ext cx="264" cy="229"/>
              <a:chOff x="3443" y="888"/>
              <a:chExt cx="408" cy="345"/>
            </a:xfrm>
          </p:grpSpPr>
          <p:sp>
            <p:nvSpPr>
              <p:cNvPr id="16" name="Oval 62"/>
              <p:cNvSpPr>
                <a:spLocks noChangeArrowheads="1"/>
              </p:cNvSpPr>
              <p:nvPr/>
            </p:nvSpPr>
            <p:spPr bwMode="gray">
              <a:xfrm>
                <a:off x="3635" y="1033"/>
                <a:ext cx="111"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7" name="Oval 63"/>
              <p:cNvSpPr>
                <a:spLocks noChangeArrowheads="1"/>
              </p:cNvSpPr>
              <p:nvPr/>
            </p:nvSpPr>
            <p:spPr bwMode="gray">
              <a:xfrm>
                <a:off x="3759" y="1142"/>
                <a:ext cx="92"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8" name="Oval 64"/>
              <p:cNvSpPr>
                <a:spLocks noChangeArrowheads="1"/>
              </p:cNvSpPr>
              <p:nvPr/>
            </p:nvSpPr>
            <p:spPr bwMode="gray">
              <a:xfrm>
                <a:off x="3443" y="888"/>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40" name="Rectangle 65"/>
          <p:cNvSpPr>
            <a:spLocks noChangeArrowheads="1"/>
          </p:cNvSpPr>
          <p:nvPr/>
        </p:nvSpPr>
        <p:spPr bwMode="gray">
          <a:xfrm>
            <a:off x="457200" y="0"/>
            <a:ext cx="7620000" cy="304800"/>
          </a:xfrm>
          <a:prstGeom prst="rect">
            <a:avLst/>
          </a:prstGeom>
          <a:gradFill rotWithShape="1">
            <a:gsLst>
              <a:gs pos="0">
                <a:schemeClr val="folHlink"/>
              </a:gs>
              <a:gs pos="100000">
                <a:schemeClr val="folHlink">
                  <a:gamma/>
                  <a:tint val="24314"/>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1" name="Rectangle 66"/>
          <p:cNvSpPr>
            <a:spLocks noChangeArrowheads="1"/>
          </p:cNvSpPr>
          <p:nvPr/>
        </p:nvSpPr>
        <p:spPr bwMode="gray">
          <a:xfrm>
            <a:off x="6664325" y="-7938"/>
            <a:ext cx="2098675" cy="3127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2" name="Rectangle 68"/>
          <p:cNvSpPr>
            <a:spLocks noChangeArrowheads="1"/>
          </p:cNvSpPr>
          <p:nvPr/>
        </p:nvSpPr>
        <p:spPr bwMode="gray">
          <a:xfrm rot="10800000">
            <a:off x="2549525" y="6553200"/>
            <a:ext cx="6230938" cy="317500"/>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3" name="Rectangle 69"/>
          <p:cNvSpPr>
            <a:spLocks noChangeArrowheads="1"/>
          </p:cNvSpPr>
          <p:nvPr/>
        </p:nvSpPr>
        <p:spPr bwMode="gray">
          <a:xfrm>
            <a:off x="8763000" y="-7938"/>
            <a:ext cx="381000" cy="314326"/>
          </a:xfrm>
          <a:prstGeom prst="rect">
            <a:avLst/>
          </a:prstGeom>
          <a:gradFill rotWithShape="1">
            <a:gsLst>
              <a:gs pos="0">
                <a:schemeClr val="accent1"/>
              </a:gs>
              <a:gs pos="100000">
                <a:schemeClr val="accent1">
                  <a:gamma/>
                  <a:tint val="2431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44" name="Rectangle 70"/>
          <p:cNvSpPr>
            <a:spLocks noChangeArrowheads="1"/>
          </p:cNvSpPr>
          <p:nvPr/>
        </p:nvSpPr>
        <p:spPr bwMode="gray">
          <a:xfrm>
            <a:off x="457200" y="6554788"/>
            <a:ext cx="2098675" cy="317500"/>
          </a:xfrm>
          <a:prstGeom prst="rect">
            <a:avLst/>
          </a:prstGeom>
          <a:gradFill rotWithShape="1">
            <a:gsLst>
              <a:gs pos="0">
                <a:schemeClr val="bg2">
                  <a:gamma/>
                  <a:tint val="36471"/>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5" name="Rectangle 71"/>
          <p:cNvSpPr>
            <a:spLocks noChangeArrowheads="1"/>
          </p:cNvSpPr>
          <p:nvPr/>
        </p:nvSpPr>
        <p:spPr bwMode="gray">
          <a:xfrm>
            <a:off x="0" y="6553200"/>
            <a:ext cx="457200" cy="31908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6" name="Rectangle 72"/>
          <p:cNvSpPr>
            <a:spLocks noChangeArrowheads="1"/>
          </p:cNvSpPr>
          <p:nvPr/>
        </p:nvSpPr>
        <p:spPr bwMode="gray">
          <a:xfrm>
            <a:off x="0" y="0"/>
            <a:ext cx="457200" cy="30480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47" name="Rectangle 73"/>
          <p:cNvSpPr>
            <a:spLocks noChangeArrowheads="1"/>
          </p:cNvSpPr>
          <p:nvPr/>
        </p:nvSpPr>
        <p:spPr bwMode="gray">
          <a:xfrm rot="5400000">
            <a:off x="-2213769" y="2510631"/>
            <a:ext cx="4876800" cy="465138"/>
          </a:xfrm>
          <a:prstGeom prst="rect">
            <a:avLst/>
          </a:prstGeom>
          <a:gradFill rotWithShape="1">
            <a:gsLst>
              <a:gs pos="0">
                <a:schemeClr val="hlink"/>
              </a:gs>
              <a:gs pos="100000">
                <a:schemeClr val="hlink">
                  <a:gamma/>
                  <a:tint val="33333"/>
                  <a:invGamma/>
                </a:schemeClr>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8" name="Rectangle 74"/>
          <p:cNvSpPr>
            <a:spLocks noChangeArrowheads="1"/>
          </p:cNvSpPr>
          <p:nvPr/>
        </p:nvSpPr>
        <p:spPr bwMode="gray">
          <a:xfrm rot="5400000">
            <a:off x="-575469" y="5520531"/>
            <a:ext cx="1600200" cy="465138"/>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49" name="Rectangle 75"/>
          <p:cNvSpPr>
            <a:spLocks noChangeArrowheads="1"/>
          </p:cNvSpPr>
          <p:nvPr/>
        </p:nvSpPr>
        <p:spPr bwMode="ltGray">
          <a:xfrm>
            <a:off x="8769350" y="6538913"/>
            <a:ext cx="374650" cy="327025"/>
          </a:xfrm>
          <a:prstGeom prst="rect">
            <a:avLst/>
          </a:prstGeom>
          <a:gradFill rotWithShape="1">
            <a:gsLst>
              <a:gs pos="0">
                <a:schemeClr val="bg1"/>
              </a:gs>
              <a:gs pos="100000">
                <a:schemeClr val="bg1">
                  <a:gamma/>
                  <a:shade val="78824"/>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0" name="Rectangle 76"/>
          <p:cNvSpPr>
            <a:spLocks noChangeArrowheads="1"/>
          </p:cNvSpPr>
          <p:nvPr/>
        </p:nvSpPr>
        <p:spPr bwMode="gray">
          <a:xfrm rot="5400000">
            <a:off x="6557962" y="3967163"/>
            <a:ext cx="4791075" cy="381000"/>
          </a:xfrm>
          <a:prstGeom prst="rect">
            <a:avLst/>
          </a:prstGeom>
          <a:gradFill rotWithShape="1">
            <a:gsLst>
              <a:gs pos="0">
                <a:schemeClr val="accent2">
                  <a:gamma/>
                  <a:tint val="57647"/>
                  <a:invGamma/>
                </a:schemeClr>
              </a:gs>
              <a:gs pos="100000">
                <a:schemeClr val="accent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51" name="Rectangle 77"/>
          <p:cNvSpPr>
            <a:spLocks noChangeArrowheads="1"/>
          </p:cNvSpPr>
          <p:nvPr/>
        </p:nvSpPr>
        <p:spPr bwMode="gray">
          <a:xfrm>
            <a:off x="8763000" y="1752600"/>
            <a:ext cx="381000" cy="152400"/>
          </a:xfrm>
          <a:prstGeom prst="rect">
            <a:avLst/>
          </a:prstGeom>
          <a:gradFill rotWithShape="1">
            <a:gsLst>
              <a:gs pos="0">
                <a:schemeClr val="folHlink"/>
              </a:gs>
              <a:gs pos="100000">
                <a:schemeClr val="folHlink">
                  <a:gamma/>
                  <a:tint val="72549"/>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52" name="Line 80"/>
          <p:cNvSpPr>
            <a:spLocks noChangeShapeType="1"/>
          </p:cNvSpPr>
          <p:nvPr/>
        </p:nvSpPr>
        <p:spPr bwMode="auto">
          <a:xfrm>
            <a:off x="0" y="3048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3" name="Line 81"/>
          <p:cNvSpPr>
            <a:spLocks noChangeShapeType="1"/>
          </p:cNvSpPr>
          <p:nvPr/>
        </p:nvSpPr>
        <p:spPr bwMode="auto">
          <a:xfrm>
            <a:off x="0" y="65532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54" name="Line 82"/>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5" name="Line 83"/>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56" name="Line 84"/>
          <p:cNvSpPr>
            <a:spLocks noChangeShapeType="1"/>
          </p:cNvSpPr>
          <p:nvPr/>
        </p:nvSpPr>
        <p:spPr bwMode="auto">
          <a:xfrm flipH="1">
            <a:off x="0" y="49530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57" name="Line 85"/>
          <p:cNvSpPr>
            <a:spLocks noChangeShapeType="1"/>
          </p:cNvSpPr>
          <p:nvPr/>
        </p:nvSpPr>
        <p:spPr bwMode="auto">
          <a:xfrm>
            <a:off x="8763000" y="17526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8" name="Line 86"/>
          <p:cNvSpPr>
            <a:spLocks noChangeShapeType="1"/>
          </p:cNvSpPr>
          <p:nvPr/>
        </p:nvSpPr>
        <p:spPr bwMode="auto">
          <a:xfrm>
            <a:off x="8763000" y="1905000"/>
            <a:ext cx="381000" cy="0"/>
          </a:xfrm>
          <a:prstGeom prst="line">
            <a:avLst/>
          </a:prstGeom>
          <a:noFill/>
          <a:ln w="9525">
            <a:solidFill>
              <a:schemeClr val="tx1"/>
            </a:solidFill>
            <a:round/>
            <a:headEnd/>
            <a:tailEnd/>
          </a:ln>
          <a:effectLst/>
        </p:spPr>
        <p:txBody>
          <a:bodyPr/>
          <a:lstStyle/>
          <a:p>
            <a:pPr>
              <a:defRPr/>
            </a:pPr>
            <a:endParaRPr lang="zh-CN" altLang="en-US"/>
          </a:p>
        </p:txBody>
      </p:sp>
      <p:sp>
        <p:nvSpPr>
          <p:cNvPr id="59" name="Line 87"/>
          <p:cNvSpPr>
            <a:spLocks noChangeShapeType="1"/>
          </p:cNvSpPr>
          <p:nvPr/>
        </p:nvSpPr>
        <p:spPr bwMode="auto">
          <a:xfrm>
            <a:off x="2543175" y="655320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60" name="Line 88"/>
          <p:cNvSpPr>
            <a:spLocks noChangeShapeType="1"/>
          </p:cNvSpPr>
          <p:nvPr/>
        </p:nvSpPr>
        <p:spPr bwMode="auto">
          <a:xfrm flipV="1">
            <a:off x="6672263" y="0"/>
            <a:ext cx="0" cy="304800"/>
          </a:xfrm>
          <a:prstGeom prst="line">
            <a:avLst/>
          </a:prstGeom>
          <a:noFill/>
          <a:ln w="9525">
            <a:solidFill>
              <a:schemeClr val="tx1"/>
            </a:solidFill>
            <a:round/>
            <a:headEnd/>
            <a:tailEnd/>
          </a:ln>
          <a:effectLst/>
        </p:spPr>
        <p:txBody>
          <a:bodyPr/>
          <a:lstStyle/>
          <a:p>
            <a:pPr>
              <a:defRPr/>
            </a:pPr>
            <a:endParaRPr lang="zh-CN" altLang="en-US"/>
          </a:p>
        </p:txBody>
      </p:sp>
      <p:sp>
        <p:nvSpPr>
          <p:cNvPr id="3074" name="Rectangle 2"/>
          <p:cNvSpPr>
            <a:spLocks noGrp="1" noChangeArrowheads="1"/>
          </p:cNvSpPr>
          <p:nvPr>
            <p:ph type="ctrTitle"/>
          </p:nvPr>
        </p:nvSpPr>
        <p:spPr>
          <a:xfrm>
            <a:off x="1752600" y="2057400"/>
            <a:ext cx="5791200" cy="1698625"/>
          </a:xfrm>
        </p:spPr>
        <p:txBody>
          <a:bodyPr/>
          <a:lstStyle>
            <a:lvl1pPr algn="ctr">
              <a:defRPr sz="3600"/>
            </a:lvl1pPr>
          </a:lstStyle>
          <a:p>
            <a:r>
              <a:rPr lang="en-US" altLang="zh-CN"/>
              <a:t>Click to edit Master </a:t>
            </a:r>
            <a:br>
              <a:rPr lang="en-US" altLang="zh-CN"/>
            </a:br>
            <a:r>
              <a:rPr lang="en-US" altLang="zh-CN"/>
              <a:t>title style</a:t>
            </a:r>
          </a:p>
        </p:txBody>
      </p:sp>
      <p:sp>
        <p:nvSpPr>
          <p:cNvPr id="3075" name="Rectangle 3"/>
          <p:cNvSpPr>
            <a:spLocks noGrp="1" noChangeArrowheads="1"/>
          </p:cNvSpPr>
          <p:nvPr>
            <p:ph type="subTitle" idx="1"/>
          </p:nvPr>
        </p:nvSpPr>
        <p:spPr>
          <a:xfrm>
            <a:off x="1752600" y="3990975"/>
            <a:ext cx="5791200" cy="457200"/>
          </a:xfrm>
        </p:spPr>
        <p:txBody>
          <a:bodyPr/>
          <a:lstStyle>
            <a:lvl1pPr marL="0" indent="0" algn="ctr">
              <a:buFont typeface="Wingdings" pitchFamily="2" charset="2"/>
              <a:buNone/>
              <a:defRPr sz="1800" b="1"/>
            </a:lvl1pPr>
          </a:lstStyle>
          <a:p>
            <a:r>
              <a:rPr lang="en-US" altLang="zh-CN"/>
              <a:t>Click to edit Master subtitle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DF40F41-80C9-4DA4-BF4D-F9C1E57C9652}"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7813" y="122238"/>
            <a:ext cx="2005012" cy="6027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22238"/>
            <a:ext cx="5865813" cy="6027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8A0447D-E857-4119-9156-208E9E50CF25}"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6705600" cy="5635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228725"/>
            <a:ext cx="8023225" cy="4921250"/>
          </a:xfrm>
        </p:spPr>
        <p:txBody>
          <a:bodyPr/>
          <a:lstStyle/>
          <a:p>
            <a:pPr lvl="0"/>
            <a:endParaRPr lang="zh-CN" altLang="en-US" noProof="0" smtClean="0"/>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CE56B202-552E-4E08-B4BB-FD18AB67F50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F412C5C-C73A-4010-A543-514F6E608F97}"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BC5C7D3-F58E-40CF-8C5C-576BD1F2CB49}" type="slidenum">
              <a:rPr lang="en-US" altLang="zh-CN"/>
              <a:pPr>
                <a:defRPr/>
              </a:pPr>
              <a:t>‹#›</a:t>
            </a:fld>
            <a:endParaRPr lang="en-US" altLang="zh-CN"/>
          </a:p>
        </p:txBody>
      </p:sp>
      <p:sp>
        <p:nvSpPr>
          <p:cNvPr id="6"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228725"/>
            <a:ext cx="3935413"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7413" y="1228725"/>
            <a:ext cx="3935412" cy="492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EC9C1F59-98D8-4CF6-A5B6-3BEEAB4A8D41}"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0B442E4F-C2A8-4693-BD49-ED78589F99D7}" type="slidenum">
              <a:rPr lang="en-US" altLang="zh-CN"/>
              <a:pPr>
                <a:defRPr/>
              </a:pPr>
              <a:t>‹#›</a:t>
            </a:fld>
            <a:endParaRPr lang="en-US" altLang="zh-CN"/>
          </a:p>
        </p:txBody>
      </p:sp>
      <p:sp>
        <p:nvSpPr>
          <p:cNvPr id="9"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A718CF9C-2074-4BAE-94CB-28C49AE33DBA}" type="slidenum">
              <a:rPr lang="en-US" altLang="zh-CN"/>
              <a:pPr>
                <a:defRPr/>
              </a:pPr>
              <a:t>‹#›</a:t>
            </a:fld>
            <a:endParaRPr lang="en-US" altLang="zh-CN"/>
          </a:p>
        </p:txBody>
      </p:sp>
      <p:sp>
        <p:nvSpPr>
          <p:cNvPr id="5"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2C283D06-78AB-4F3F-B355-C3EF02C6DDC4}" type="slidenum">
              <a:rPr lang="en-US" altLang="zh-CN"/>
              <a:pPr>
                <a:defRPr/>
              </a:pPr>
              <a:t>‹#›</a:t>
            </a:fld>
            <a:endParaRPr lang="en-US" altLang="zh-CN"/>
          </a:p>
        </p:txBody>
      </p:sp>
      <p:sp>
        <p:nvSpPr>
          <p:cNvPr id="4"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1F9EB413-81AA-42C3-9745-CAB0348A27E3}"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C6275636-37B4-4A71-B875-BB49B0DD0564}" type="slidenum">
              <a:rPr lang="en-US" altLang="zh-CN"/>
              <a:pPr>
                <a:defRPr/>
              </a:pPr>
              <a:t>‹#›</a:t>
            </a:fld>
            <a:endParaRPr lang="en-US" altLang="zh-CN"/>
          </a:p>
        </p:txBody>
      </p:sp>
      <p:sp>
        <p:nvSpPr>
          <p:cNvPr id="7" name="Rectangle 138"/>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3" name="Rectangle 69"/>
          <p:cNvSpPr>
            <a:spLocks noChangeArrowheads="1"/>
          </p:cNvSpPr>
          <p:nvPr/>
        </p:nvSpPr>
        <p:spPr bwMode="gray">
          <a:xfrm>
            <a:off x="457200" y="0"/>
            <a:ext cx="8477250" cy="76835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27" name="Rectangle 3"/>
          <p:cNvSpPr>
            <a:spLocks noGrp="1" noChangeArrowheads="1"/>
          </p:cNvSpPr>
          <p:nvPr>
            <p:ph type="body" idx="1"/>
          </p:nvPr>
        </p:nvSpPr>
        <p:spPr bwMode="gray">
          <a:xfrm>
            <a:off x="609600" y="1228725"/>
            <a:ext cx="8023225" cy="4921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gray">
          <a:xfrm>
            <a:off x="5791200" y="6248400"/>
            <a:ext cx="2895600" cy="334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mn-lt"/>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3429000" y="6338888"/>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pPr>
              <a:defRPr/>
            </a:pPr>
            <a:fld id="{E18A9729-9260-4A11-B11D-3896C83DC93C}" type="slidenum">
              <a:rPr lang="en-US" altLang="zh-CN"/>
              <a:pPr>
                <a:defRPr/>
              </a:pPr>
              <a:t>‹#›</a:t>
            </a:fld>
            <a:endParaRPr lang="en-US" altLang="zh-CN"/>
          </a:p>
        </p:txBody>
      </p:sp>
      <p:sp>
        <p:nvSpPr>
          <p:cNvPr id="1052" name="Rectangle 28"/>
          <p:cNvSpPr>
            <a:spLocks noChangeArrowheads="1"/>
          </p:cNvSpPr>
          <p:nvPr/>
        </p:nvSpPr>
        <p:spPr bwMode="gray">
          <a:xfrm>
            <a:off x="0" y="0"/>
            <a:ext cx="457200" cy="768350"/>
          </a:xfrm>
          <a:prstGeom prst="rect">
            <a:avLst/>
          </a:prstGeom>
          <a:solidFill>
            <a:schemeClr val="hlink"/>
          </a:solidFill>
          <a:ln w="9525">
            <a:noFill/>
            <a:miter lim="800000"/>
            <a:headEnd/>
            <a:tailEnd/>
          </a:ln>
          <a:effectLst/>
        </p:spPr>
        <p:txBody>
          <a:bodyPr wrap="none" anchor="ctr"/>
          <a:lstStyle/>
          <a:p>
            <a:pPr algn="ctr">
              <a:defRPr/>
            </a:pPr>
            <a:endParaRPr lang="zh-CN" altLang="zh-CN">
              <a:ea typeface="宋体" charset="-122"/>
            </a:endParaRPr>
          </a:p>
        </p:txBody>
      </p:sp>
      <p:sp>
        <p:nvSpPr>
          <p:cNvPr id="1054" name="Rectangle 30"/>
          <p:cNvSpPr>
            <a:spLocks noChangeArrowheads="1"/>
          </p:cNvSpPr>
          <p:nvPr/>
        </p:nvSpPr>
        <p:spPr bwMode="gray">
          <a:xfrm>
            <a:off x="0" y="762000"/>
            <a:ext cx="457200" cy="152400"/>
          </a:xfrm>
          <a:prstGeom prst="rect">
            <a:avLst/>
          </a:prstGeom>
          <a:solidFill>
            <a:schemeClr val="bg2"/>
          </a:solidFill>
          <a:ln w="9525">
            <a:noFill/>
            <a:miter lim="800000"/>
            <a:headEnd/>
            <a:tailEnd/>
          </a:ln>
          <a:effectLst/>
        </p:spPr>
        <p:txBody>
          <a:bodyPr wrap="none" anchor="ctr"/>
          <a:lstStyle/>
          <a:p>
            <a:pPr algn="ctr">
              <a:defRPr/>
            </a:pPr>
            <a:endParaRPr lang="zh-CN" altLang="zh-CN">
              <a:ea typeface="宋体" charset="-122"/>
            </a:endParaRPr>
          </a:p>
        </p:txBody>
      </p:sp>
      <p:sp>
        <p:nvSpPr>
          <p:cNvPr id="1056" name="Rectangle 32"/>
          <p:cNvSpPr>
            <a:spLocks noChangeArrowheads="1"/>
          </p:cNvSpPr>
          <p:nvPr/>
        </p:nvSpPr>
        <p:spPr bwMode="gray">
          <a:xfrm>
            <a:off x="0" y="914400"/>
            <a:ext cx="457200" cy="4191000"/>
          </a:xfrm>
          <a:prstGeom prst="rect">
            <a:avLst/>
          </a:prstGeom>
          <a:gradFill rotWithShape="1">
            <a:gsLst>
              <a:gs pos="0">
                <a:schemeClr val="bg2"/>
              </a:gs>
              <a:gs pos="100000">
                <a:schemeClr val="bg2">
                  <a:gamma/>
                  <a:tint val="42353"/>
                  <a:invGamma/>
                </a:schemeClr>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3" name="Rectangle 49"/>
          <p:cNvSpPr>
            <a:spLocks noChangeArrowheads="1"/>
          </p:cNvSpPr>
          <p:nvPr/>
        </p:nvSpPr>
        <p:spPr bwMode="gray">
          <a:xfrm>
            <a:off x="0" y="5105400"/>
            <a:ext cx="457200" cy="1544638"/>
          </a:xfrm>
          <a:prstGeom prst="rect">
            <a:avLst/>
          </a:prstGeom>
          <a:gradFill rotWithShape="1">
            <a:gsLst>
              <a:gs pos="0">
                <a:schemeClr val="accent2">
                  <a:gamma/>
                  <a:tint val="42353"/>
                  <a:invGamma/>
                </a:schemeClr>
              </a:gs>
              <a:gs pos="100000">
                <a:schemeClr val="accent2"/>
              </a:gs>
            </a:gsLst>
            <a:lin ang="540000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79" name="Rectangle 55"/>
          <p:cNvSpPr>
            <a:spLocks noChangeArrowheads="1"/>
          </p:cNvSpPr>
          <p:nvPr/>
        </p:nvSpPr>
        <p:spPr bwMode="gray">
          <a:xfrm>
            <a:off x="0" y="6656388"/>
            <a:ext cx="457200" cy="209550"/>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0" name="Rectangle 56"/>
          <p:cNvSpPr>
            <a:spLocks noChangeArrowheads="1"/>
          </p:cNvSpPr>
          <p:nvPr/>
        </p:nvSpPr>
        <p:spPr bwMode="gray">
          <a:xfrm>
            <a:off x="457200" y="6650038"/>
            <a:ext cx="1304925" cy="215900"/>
          </a:xfrm>
          <a:prstGeom prst="rect">
            <a:avLst/>
          </a:prstGeom>
          <a:gradFill rotWithShape="1">
            <a:gsLst>
              <a:gs pos="0">
                <a:schemeClr val="bg2">
                  <a:gamma/>
                  <a:tint val="0"/>
                  <a:invGamma/>
                </a:schemeClr>
              </a:gs>
              <a:gs pos="100000">
                <a:schemeClr val="bg2"/>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4" name="Rectangle 60"/>
          <p:cNvSpPr>
            <a:spLocks noChangeArrowheads="1"/>
          </p:cNvSpPr>
          <p:nvPr/>
        </p:nvSpPr>
        <p:spPr bwMode="gray">
          <a:xfrm>
            <a:off x="1752600" y="6650038"/>
            <a:ext cx="7391400" cy="215900"/>
          </a:xfrm>
          <a:prstGeom prst="rect">
            <a:avLst/>
          </a:prstGeom>
          <a:gradFill rotWithShape="1">
            <a:gsLst>
              <a:gs pos="0">
                <a:schemeClr val="folHlink">
                  <a:gamma/>
                  <a:tint val="54510"/>
                  <a:invGamma/>
                </a:schemeClr>
              </a:gs>
              <a:gs pos="100000">
                <a:schemeClr val="folHlink"/>
              </a:gs>
            </a:gsLst>
            <a:lin ang="0" scaled="1"/>
          </a:gradFill>
          <a:ln w="9525">
            <a:noFill/>
            <a:miter lim="800000"/>
            <a:headEnd/>
            <a:tailEnd/>
          </a:ln>
          <a:effectLst/>
        </p:spPr>
        <p:txBody>
          <a:bodyPr wrap="none" anchor="ctr"/>
          <a:lstStyle/>
          <a:p>
            <a:pPr>
              <a:defRPr/>
            </a:pPr>
            <a:endParaRPr lang="zh-CN" altLang="en-US">
              <a:ea typeface="宋体" charset="-122"/>
            </a:endParaRPr>
          </a:p>
        </p:txBody>
      </p:sp>
      <p:sp>
        <p:nvSpPr>
          <p:cNvPr id="1085" name="Rectangle 61"/>
          <p:cNvSpPr>
            <a:spLocks noChangeArrowheads="1"/>
          </p:cNvSpPr>
          <p:nvPr/>
        </p:nvSpPr>
        <p:spPr bwMode="gray">
          <a:xfrm>
            <a:off x="8777288" y="6656388"/>
            <a:ext cx="366712" cy="209550"/>
          </a:xfrm>
          <a:prstGeom prst="rect">
            <a:avLst/>
          </a:prstGeom>
          <a:gradFill rotWithShape="1">
            <a:gsLst>
              <a:gs pos="0">
                <a:schemeClr val="bg1"/>
              </a:gs>
              <a:gs pos="100000">
                <a:schemeClr val="bg1">
                  <a:gamma/>
                  <a:shade val="84706"/>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87" name="Rectangle 63"/>
          <p:cNvSpPr>
            <a:spLocks noChangeArrowheads="1"/>
          </p:cNvSpPr>
          <p:nvPr/>
        </p:nvSpPr>
        <p:spPr bwMode="gray">
          <a:xfrm>
            <a:off x="8769350" y="6019800"/>
            <a:ext cx="374650" cy="642938"/>
          </a:xfrm>
          <a:prstGeom prst="rect">
            <a:avLst/>
          </a:prstGeom>
          <a:solidFill>
            <a:schemeClr val="bg2"/>
          </a:solidFill>
          <a:ln w="9525">
            <a:noFill/>
            <a:miter lim="800000"/>
            <a:headEnd/>
            <a:tailEnd/>
          </a:ln>
          <a:effectLst/>
        </p:spPr>
        <p:txBody>
          <a:bodyPr wrap="none" anchor="ctr"/>
          <a:lstStyle/>
          <a:p>
            <a:pPr>
              <a:defRPr/>
            </a:pPr>
            <a:endParaRPr lang="zh-CN" altLang="en-US">
              <a:ea typeface="宋体" charset="-122"/>
            </a:endParaRPr>
          </a:p>
        </p:txBody>
      </p:sp>
      <p:sp>
        <p:nvSpPr>
          <p:cNvPr id="1089" name="Rectangle 65"/>
          <p:cNvSpPr>
            <a:spLocks noChangeArrowheads="1"/>
          </p:cNvSpPr>
          <p:nvPr/>
        </p:nvSpPr>
        <p:spPr bwMode="gray">
          <a:xfrm>
            <a:off x="8763000" y="914400"/>
            <a:ext cx="381000" cy="5105400"/>
          </a:xfrm>
          <a:prstGeom prst="rect">
            <a:avLst/>
          </a:prstGeom>
          <a:gradFill rotWithShape="1">
            <a:gsLst>
              <a:gs pos="0">
                <a:schemeClr val="hlink"/>
              </a:gs>
              <a:gs pos="100000">
                <a:schemeClr val="hlink">
                  <a:gamma/>
                  <a:tint val="51373"/>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0" name="Rectangle 66"/>
          <p:cNvSpPr>
            <a:spLocks noChangeArrowheads="1"/>
          </p:cNvSpPr>
          <p:nvPr/>
        </p:nvSpPr>
        <p:spPr bwMode="gray">
          <a:xfrm>
            <a:off x="8763000" y="762000"/>
            <a:ext cx="381000" cy="152400"/>
          </a:xfrm>
          <a:prstGeom prst="rect">
            <a:avLst/>
          </a:prstGeom>
          <a:solidFill>
            <a:schemeClr val="folHlink"/>
          </a:solidFill>
          <a:ln w="9525">
            <a:noFill/>
            <a:miter lim="800000"/>
            <a:headEnd/>
            <a:tailEnd/>
          </a:ln>
          <a:effectLst/>
        </p:spPr>
        <p:txBody>
          <a:bodyPr wrap="none" anchor="ctr"/>
          <a:lstStyle/>
          <a:p>
            <a:pPr algn="ctr">
              <a:defRPr/>
            </a:pPr>
            <a:endParaRPr lang="zh-CN" altLang="zh-CN">
              <a:ea typeface="宋体" charset="-122"/>
            </a:endParaRPr>
          </a:p>
        </p:txBody>
      </p:sp>
      <p:sp>
        <p:nvSpPr>
          <p:cNvPr id="1091" name="Rectangle 67"/>
          <p:cNvSpPr>
            <a:spLocks noChangeArrowheads="1"/>
          </p:cNvSpPr>
          <p:nvPr/>
        </p:nvSpPr>
        <p:spPr bwMode="gray">
          <a:xfrm>
            <a:off x="8770938" y="0"/>
            <a:ext cx="373062" cy="762000"/>
          </a:xfrm>
          <a:prstGeom prst="rect">
            <a:avLst/>
          </a:prstGeom>
          <a:gradFill rotWithShape="1">
            <a:gsLst>
              <a:gs pos="0">
                <a:schemeClr val="accent2"/>
              </a:gs>
              <a:gs pos="100000">
                <a:schemeClr val="accent2">
                  <a:gamma/>
                  <a:tint val="0"/>
                  <a:invGamma/>
                </a:schemeClr>
              </a:gs>
            </a:gsLst>
            <a:lin ang="5400000" scaled="1"/>
          </a:gradFill>
          <a:ln w="9525">
            <a:noFill/>
            <a:miter lim="800000"/>
            <a:headEnd/>
            <a:tailEnd/>
          </a:ln>
          <a:effectLst/>
        </p:spPr>
        <p:txBody>
          <a:bodyPr wrap="none" anchor="ctr"/>
          <a:lstStyle/>
          <a:p>
            <a:pPr>
              <a:defRPr/>
            </a:pPr>
            <a:endParaRPr lang="zh-CN" altLang="en-US">
              <a:ea typeface="宋体" charset="-122"/>
            </a:endParaRPr>
          </a:p>
        </p:txBody>
      </p:sp>
      <p:sp>
        <p:nvSpPr>
          <p:cNvPr id="1092" name="Rectangle 68"/>
          <p:cNvSpPr>
            <a:spLocks noChangeArrowheads="1"/>
          </p:cNvSpPr>
          <p:nvPr/>
        </p:nvSpPr>
        <p:spPr bwMode="gray">
          <a:xfrm>
            <a:off x="457200" y="762000"/>
            <a:ext cx="8315325" cy="152400"/>
          </a:xfrm>
          <a:prstGeom prst="rect">
            <a:avLst/>
          </a:prstGeom>
          <a:gradFill rotWithShape="1">
            <a:gsLst>
              <a:gs pos="0">
                <a:schemeClr val="accent1"/>
              </a:gs>
              <a:gs pos="100000">
                <a:schemeClr val="accent1">
                  <a:gamma/>
                  <a:tint val="33333"/>
                  <a:invGamma/>
                </a:schemeClr>
              </a:gs>
            </a:gsLst>
            <a:lin ang="0" scaled="1"/>
          </a:gradFill>
          <a:ln w="9525">
            <a:noFill/>
            <a:miter lim="800000"/>
            <a:headEnd/>
            <a:tailEnd/>
          </a:ln>
          <a:effectLst/>
        </p:spPr>
        <p:txBody>
          <a:bodyPr wrap="none" anchor="ctr"/>
          <a:lstStyle/>
          <a:p>
            <a:pPr algn="ctr">
              <a:defRPr/>
            </a:pPr>
            <a:endParaRPr lang="zh-CN" altLang="zh-CN">
              <a:ea typeface="宋体" charset="-122"/>
            </a:endParaRPr>
          </a:p>
        </p:txBody>
      </p:sp>
      <p:sp>
        <p:nvSpPr>
          <p:cNvPr id="1043" name="Rectangle 2"/>
          <p:cNvSpPr>
            <a:spLocks noGrp="1" noChangeArrowheads="1"/>
          </p:cNvSpPr>
          <p:nvPr>
            <p:ph type="title"/>
          </p:nvPr>
        </p:nvSpPr>
        <p:spPr bwMode="gray">
          <a:xfrm>
            <a:off x="990600" y="122238"/>
            <a:ext cx="6705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grpSp>
        <p:nvGrpSpPr>
          <p:cNvPr id="1044" name="Group 104"/>
          <p:cNvGrpSpPr>
            <a:grpSpLocks/>
          </p:cNvGrpSpPr>
          <p:nvPr/>
        </p:nvGrpSpPr>
        <p:grpSpPr bwMode="auto">
          <a:xfrm>
            <a:off x="8002588" y="69850"/>
            <a:ext cx="657225" cy="636588"/>
            <a:chOff x="5041" y="44"/>
            <a:chExt cx="414" cy="401"/>
          </a:xfrm>
        </p:grpSpPr>
        <p:sp>
          <p:nvSpPr>
            <p:cNvPr id="1129" name="Oval 105"/>
            <p:cNvSpPr>
              <a:spLocks noChangeArrowheads="1"/>
            </p:cNvSpPr>
            <p:nvPr userDrawn="1"/>
          </p:nvSpPr>
          <p:spPr bwMode="gray">
            <a:xfrm rot="149948">
              <a:off x="5161" y="161"/>
              <a:ext cx="175" cy="17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nvGrpSpPr>
            <p:cNvPr id="1055" name="Group 106"/>
            <p:cNvGrpSpPr>
              <a:grpSpLocks/>
            </p:cNvGrpSpPr>
            <p:nvPr userDrawn="1"/>
          </p:nvGrpSpPr>
          <p:grpSpPr bwMode="auto">
            <a:xfrm rot="334874">
              <a:off x="5321" y="313"/>
              <a:ext cx="98" cy="75"/>
              <a:chOff x="3452" y="878"/>
              <a:chExt cx="402" cy="342"/>
            </a:xfrm>
          </p:grpSpPr>
          <p:sp>
            <p:nvSpPr>
              <p:cNvPr id="1131" name="Oval 107"/>
              <p:cNvSpPr>
                <a:spLocks noChangeArrowheads="1"/>
              </p:cNvSpPr>
              <p:nvPr userDrawn="1"/>
            </p:nvSpPr>
            <p:spPr bwMode="gray">
              <a:xfrm>
                <a:off x="3640" y="1024"/>
                <a:ext cx="111"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2" name="Oval 108"/>
              <p:cNvSpPr>
                <a:spLocks noChangeArrowheads="1"/>
              </p:cNvSpPr>
              <p:nvPr userDrawn="1"/>
            </p:nvSpPr>
            <p:spPr bwMode="gray">
              <a:xfrm>
                <a:off x="3762" y="1122"/>
                <a:ext cx="90"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3" name="Oval 109"/>
              <p:cNvSpPr>
                <a:spLocks noChangeArrowheads="1"/>
              </p:cNvSpPr>
              <p:nvPr userDrawn="1"/>
            </p:nvSpPr>
            <p:spPr bwMode="gray">
              <a:xfrm>
                <a:off x="3427" y="874"/>
                <a:ext cx="180" cy="17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2" name="Group 110"/>
            <p:cNvGrpSpPr>
              <a:grpSpLocks/>
            </p:cNvGrpSpPr>
            <p:nvPr userDrawn="1"/>
          </p:nvGrpSpPr>
          <p:grpSpPr bwMode="auto">
            <a:xfrm rot="-2104554">
              <a:off x="5358" y="218"/>
              <a:ext cx="97" cy="75"/>
              <a:chOff x="3452" y="878"/>
              <a:chExt cx="402" cy="342"/>
            </a:xfrm>
          </p:grpSpPr>
          <p:sp>
            <p:nvSpPr>
              <p:cNvPr id="1135" name="Oval 111"/>
              <p:cNvSpPr>
                <a:spLocks noChangeArrowheads="1"/>
              </p:cNvSpPr>
              <p:nvPr userDrawn="1"/>
            </p:nvSpPr>
            <p:spPr bwMode="gray">
              <a:xfrm>
                <a:off x="3630" y="997"/>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6" name="Oval 112"/>
              <p:cNvSpPr>
                <a:spLocks noChangeArrowheads="1"/>
              </p:cNvSpPr>
              <p:nvPr userDrawn="1"/>
            </p:nvSpPr>
            <p:spPr bwMode="gray">
              <a:xfrm>
                <a:off x="3761" y="1124"/>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37" name="Oval 113"/>
              <p:cNvSpPr>
                <a:spLocks noChangeArrowheads="1"/>
              </p:cNvSpPr>
              <p:nvPr userDrawn="1"/>
            </p:nvSpPr>
            <p:spPr bwMode="gray">
              <a:xfrm>
                <a:off x="3446" y="857"/>
                <a:ext cx="174"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7" name="Group 114"/>
            <p:cNvGrpSpPr>
              <a:grpSpLocks/>
            </p:cNvGrpSpPr>
            <p:nvPr userDrawn="1"/>
          </p:nvGrpSpPr>
          <p:grpSpPr bwMode="auto">
            <a:xfrm rot="-4646600">
              <a:off x="5335" y="107"/>
              <a:ext cx="88" cy="82"/>
              <a:chOff x="3452" y="878"/>
              <a:chExt cx="402" cy="342"/>
            </a:xfrm>
          </p:grpSpPr>
          <p:sp>
            <p:nvSpPr>
              <p:cNvPr id="1139" name="Oval 115"/>
              <p:cNvSpPr>
                <a:spLocks noChangeArrowheads="1"/>
              </p:cNvSpPr>
              <p:nvPr userDrawn="1"/>
            </p:nvSpPr>
            <p:spPr bwMode="gray">
              <a:xfrm>
                <a:off x="3656" y="1009"/>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0" name="Oval 116"/>
              <p:cNvSpPr>
                <a:spLocks noChangeArrowheads="1"/>
              </p:cNvSpPr>
              <p:nvPr userDrawn="1"/>
            </p:nvSpPr>
            <p:spPr bwMode="gray">
              <a:xfrm>
                <a:off x="3768" y="1107"/>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1" name="Oval 117"/>
              <p:cNvSpPr>
                <a:spLocks noChangeArrowheads="1"/>
              </p:cNvSpPr>
              <p:nvPr userDrawn="1"/>
            </p:nvSpPr>
            <p:spPr bwMode="gray">
              <a:xfrm>
                <a:off x="3453" y="877"/>
                <a:ext cx="183"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8" name="Group 118"/>
            <p:cNvGrpSpPr>
              <a:grpSpLocks/>
            </p:cNvGrpSpPr>
            <p:nvPr userDrawn="1"/>
          </p:nvGrpSpPr>
          <p:grpSpPr bwMode="auto">
            <a:xfrm rot="2913403">
              <a:off x="5210" y="359"/>
              <a:ext cx="88" cy="83"/>
              <a:chOff x="3452" y="878"/>
              <a:chExt cx="402" cy="342"/>
            </a:xfrm>
          </p:grpSpPr>
          <p:sp>
            <p:nvSpPr>
              <p:cNvPr id="1143" name="Oval 119"/>
              <p:cNvSpPr>
                <a:spLocks noChangeArrowheads="1"/>
              </p:cNvSpPr>
              <p:nvPr userDrawn="1"/>
            </p:nvSpPr>
            <p:spPr bwMode="gray">
              <a:xfrm>
                <a:off x="3621" y="1033"/>
                <a:ext cx="110"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4" name="Oval 120"/>
              <p:cNvSpPr>
                <a:spLocks noChangeArrowheads="1"/>
              </p:cNvSpPr>
              <p:nvPr userDrawn="1"/>
            </p:nvSpPr>
            <p:spPr bwMode="gray">
              <a:xfrm>
                <a:off x="3763" y="1128"/>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5" name="Oval 121"/>
              <p:cNvSpPr>
                <a:spLocks noChangeArrowheads="1"/>
              </p:cNvSpPr>
              <p:nvPr userDrawn="1"/>
            </p:nvSpPr>
            <p:spPr bwMode="gray">
              <a:xfrm>
                <a:off x="3434" y="889"/>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59" name="Group 122"/>
            <p:cNvGrpSpPr>
              <a:grpSpLocks/>
            </p:cNvGrpSpPr>
            <p:nvPr userDrawn="1"/>
          </p:nvGrpSpPr>
          <p:grpSpPr bwMode="auto">
            <a:xfrm rot="-7888389">
              <a:off x="5212" y="46"/>
              <a:ext cx="88" cy="83"/>
              <a:chOff x="3452" y="878"/>
              <a:chExt cx="402" cy="342"/>
            </a:xfrm>
          </p:grpSpPr>
          <p:sp>
            <p:nvSpPr>
              <p:cNvPr id="1147" name="Oval 123"/>
              <p:cNvSpPr>
                <a:spLocks noChangeArrowheads="1"/>
              </p:cNvSpPr>
              <p:nvPr userDrawn="1"/>
            </p:nvSpPr>
            <p:spPr bwMode="gray">
              <a:xfrm>
                <a:off x="3641" y="1021"/>
                <a:ext cx="110" cy="12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8" name="Oval 124"/>
              <p:cNvSpPr>
                <a:spLocks noChangeArrowheads="1"/>
              </p:cNvSpPr>
              <p:nvPr userDrawn="1"/>
            </p:nvSpPr>
            <p:spPr bwMode="gray">
              <a:xfrm>
                <a:off x="3769" y="1116"/>
                <a:ext cx="91" cy="91"/>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49" name="Oval 125"/>
              <p:cNvSpPr>
                <a:spLocks noChangeArrowheads="1"/>
              </p:cNvSpPr>
              <p:nvPr userDrawn="1"/>
            </p:nvSpPr>
            <p:spPr bwMode="gray">
              <a:xfrm>
                <a:off x="3471" y="863"/>
                <a:ext cx="183" cy="17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0" name="Group 126"/>
            <p:cNvGrpSpPr>
              <a:grpSpLocks/>
            </p:cNvGrpSpPr>
            <p:nvPr userDrawn="1"/>
          </p:nvGrpSpPr>
          <p:grpSpPr bwMode="auto">
            <a:xfrm rot="-10069553">
              <a:off x="5089" y="95"/>
              <a:ext cx="97" cy="76"/>
              <a:chOff x="3452" y="878"/>
              <a:chExt cx="402" cy="342"/>
            </a:xfrm>
          </p:grpSpPr>
          <p:sp>
            <p:nvSpPr>
              <p:cNvPr id="1151" name="Oval 127"/>
              <p:cNvSpPr>
                <a:spLocks noChangeArrowheads="1"/>
              </p:cNvSpPr>
              <p:nvPr userDrawn="1"/>
            </p:nvSpPr>
            <p:spPr bwMode="gray">
              <a:xfrm>
                <a:off x="3639" y="1027"/>
                <a:ext cx="112" cy="126"/>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2" name="Oval 128"/>
              <p:cNvSpPr>
                <a:spLocks noChangeArrowheads="1"/>
              </p:cNvSpPr>
              <p:nvPr userDrawn="1"/>
            </p:nvSpPr>
            <p:spPr bwMode="gray">
              <a:xfrm>
                <a:off x="3748" y="1146"/>
                <a:ext cx="91" cy="9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3" name="Oval 129"/>
              <p:cNvSpPr>
                <a:spLocks noChangeArrowheads="1"/>
              </p:cNvSpPr>
              <p:nvPr userDrawn="1"/>
            </p:nvSpPr>
            <p:spPr bwMode="gray">
              <a:xfrm>
                <a:off x="3451" y="879"/>
                <a:ext cx="182" cy="180"/>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1" name="Group 130"/>
            <p:cNvGrpSpPr>
              <a:grpSpLocks/>
            </p:cNvGrpSpPr>
            <p:nvPr userDrawn="1"/>
          </p:nvGrpSpPr>
          <p:grpSpPr bwMode="auto">
            <a:xfrm rot="8885358">
              <a:off x="5041" y="204"/>
              <a:ext cx="97" cy="75"/>
              <a:chOff x="3452" y="878"/>
              <a:chExt cx="402" cy="342"/>
            </a:xfrm>
          </p:grpSpPr>
          <p:sp>
            <p:nvSpPr>
              <p:cNvPr id="1155" name="Oval 131"/>
              <p:cNvSpPr>
                <a:spLocks noChangeArrowheads="1"/>
              </p:cNvSpPr>
              <p:nvPr userDrawn="1"/>
            </p:nvSpPr>
            <p:spPr bwMode="gray">
              <a:xfrm>
                <a:off x="3640" y="1022"/>
                <a:ext cx="112" cy="128"/>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6" name="Oval 132"/>
              <p:cNvSpPr>
                <a:spLocks noChangeArrowheads="1"/>
              </p:cNvSpPr>
              <p:nvPr userDrawn="1"/>
            </p:nvSpPr>
            <p:spPr bwMode="gray">
              <a:xfrm>
                <a:off x="3744" y="1131"/>
                <a:ext cx="91" cy="87"/>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57" name="Oval 133"/>
              <p:cNvSpPr>
                <a:spLocks noChangeArrowheads="1"/>
              </p:cNvSpPr>
              <p:nvPr userDrawn="1"/>
            </p:nvSpPr>
            <p:spPr bwMode="gray">
              <a:xfrm>
                <a:off x="3451" y="874"/>
                <a:ext cx="182" cy="18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nvGrpSpPr>
            <p:cNvPr id="1062" name="Group 134"/>
            <p:cNvGrpSpPr>
              <a:grpSpLocks/>
            </p:cNvGrpSpPr>
            <p:nvPr userDrawn="1"/>
          </p:nvGrpSpPr>
          <p:grpSpPr bwMode="auto">
            <a:xfrm rot="6558351">
              <a:off x="5085" y="304"/>
              <a:ext cx="88" cy="82"/>
              <a:chOff x="3452" y="878"/>
              <a:chExt cx="402" cy="342"/>
            </a:xfrm>
          </p:grpSpPr>
          <p:sp>
            <p:nvSpPr>
              <p:cNvPr id="1159" name="Oval 135"/>
              <p:cNvSpPr>
                <a:spLocks noChangeArrowheads="1"/>
              </p:cNvSpPr>
              <p:nvPr userDrawn="1"/>
            </p:nvSpPr>
            <p:spPr bwMode="gray">
              <a:xfrm>
                <a:off x="3639" y="1066"/>
                <a:ext cx="110" cy="129"/>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0" name="Oval 136"/>
              <p:cNvSpPr>
                <a:spLocks noChangeArrowheads="1"/>
              </p:cNvSpPr>
              <p:nvPr userDrawn="1"/>
            </p:nvSpPr>
            <p:spPr bwMode="gray">
              <a:xfrm>
                <a:off x="3763" y="1130"/>
                <a:ext cx="91" cy="92"/>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sp>
            <p:nvSpPr>
              <p:cNvPr id="1161" name="Oval 137"/>
              <p:cNvSpPr>
                <a:spLocks noChangeArrowheads="1"/>
              </p:cNvSpPr>
              <p:nvPr userDrawn="1"/>
            </p:nvSpPr>
            <p:spPr bwMode="gray">
              <a:xfrm>
                <a:off x="3444" y="901"/>
                <a:ext cx="187" cy="184"/>
              </a:xfrm>
              <a:prstGeom prst="ellipse">
                <a:avLst/>
              </a:prstGeom>
              <a:gradFill rotWithShape="1">
                <a:gsLst>
                  <a:gs pos="0">
                    <a:schemeClr val="bg2">
                      <a:gamma/>
                      <a:tint val="0"/>
                      <a:invGamma/>
                    </a:schemeClr>
                  </a:gs>
                  <a:gs pos="100000">
                    <a:schemeClr val="bg2"/>
                  </a:gs>
                </a:gsLst>
                <a:path path="shape">
                  <a:fillToRect l="50000" t="50000" r="50000" b="50000"/>
                </a:path>
              </a:gradFill>
              <a:ln w="0" algn="ctr">
                <a:noFill/>
                <a:round/>
                <a:headEnd/>
                <a:tailEnd/>
              </a:ln>
              <a:effectLst/>
            </p:spPr>
            <p:txBody>
              <a:bodyPr wrap="none" anchor="ctr"/>
              <a:lstStyle/>
              <a:p>
                <a:pPr>
                  <a:defRPr/>
                </a:pPr>
                <a:endParaRPr lang="zh-CN" altLang="en-US">
                  <a:ea typeface="宋体" charset="-122"/>
                </a:endParaRPr>
              </a:p>
            </p:txBody>
          </p:sp>
        </p:grpSp>
      </p:grpSp>
      <p:sp>
        <p:nvSpPr>
          <p:cNvPr id="1162" name="Rectangle 138"/>
          <p:cNvSpPr>
            <a:spLocks noGrp="1" noChangeArrowheads="1"/>
          </p:cNvSpPr>
          <p:nvPr>
            <p:ph type="dt" sz="half" idx="2"/>
          </p:nvPr>
        </p:nvSpPr>
        <p:spPr bwMode="gray">
          <a:xfrm>
            <a:off x="457200" y="63246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1">
                <a:latin typeface="+mn-lt"/>
                <a:ea typeface="宋体" charset="-122"/>
              </a:defRPr>
            </a:lvl1pPr>
          </a:lstStyle>
          <a:p>
            <a:pPr>
              <a:defRPr/>
            </a:pPr>
            <a:endParaRPr lang="en-US" altLang="zh-CN"/>
          </a:p>
        </p:txBody>
      </p:sp>
      <p:sp>
        <p:nvSpPr>
          <p:cNvPr id="1175" name="Line 151"/>
          <p:cNvSpPr>
            <a:spLocks noChangeShapeType="1"/>
          </p:cNvSpPr>
          <p:nvPr/>
        </p:nvSpPr>
        <p:spPr bwMode="auto">
          <a:xfrm>
            <a:off x="0" y="762000"/>
            <a:ext cx="9144000" cy="0"/>
          </a:xfrm>
          <a:prstGeom prst="line">
            <a:avLst/>
          </a:prstGeom>
          <a:noFill/>
          <a:ln w="9525">
            <a:solidFill>
              <a:schemeClr val="tx2"/>
            </a:solidFill>
            <a:round/>
            <a:headEnd/>
            <a:tailEnd/>
          </a:ln>
          <a:effectLst/>
        </p:spPr>
        <p:txBody>
          <a:bodyPr/>
          <a:lstStyle/>
          <a:p>
            <a:pPr>
              <a:defRPr/>
            </a:pPr>
            <a:endParaRPr lang="zh-CN" altLang="en-US"/>
          </a:p>
        </p:txBody>
      </p:sp>
      <p:sp>
        <p:nvSpPr>
          <p:cNvPr id="1176" name="Line 152"/>
          <p:cNvSpPr>
            <a:spLocks noChangeShapeType="1"/>
          </p:cNvSpPr>
          <p:nvPr/>
        </p:nvSpPr>
        <p:spPr bwMode="auto">
          <a:xfrm>
            <a:off x="0" y="91440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7" name="Line 153"/>
          <p:cNvSpPr>
            <a:spLocks noChangeShapeType="1"/>
          </p:cNvSpPr>
          <p:nvPr/>
        </p:nvSpPr>
        <p:spPr bwMode="auto">
          <a:xfrm>
            <a:off x="0" y="6648450"/>
            <a:ext cx="9144000" cy="0"/>
          </a:xfrm>
          <a:prstGeom prst="line">
            <a:avLst/>
          </a:prstGeom>
          <a:noFill/>
          <a:ln w="9525">
            <a:solidFill>
              <a:schemeClr val="tx1"/>
            </a:solidFill>
            <a:round/>
            <a:headEnd/>
            <a:tailEnd/>
          </a:ln>
          <a:effectLst/>
        </p:spPr>
        <p:txBody>
          <a:bodyPr/>
          <a:lstStyle/>
          <a:p>
            <a:pPr>
              <a:defRPr/>
            </a:pPr>
            <a:endParaRPr lang="zh-CN" altLang="en-US"/>
          </a:p>
        </p:txBody>
      </p:sp>
      <p:sp>
        <p:nvSpPr>
          <p:cNvPr id="1178" name="Line 154"/>
          <p:cNvSpPr>
            <a:spLocks noChangeShapeType="1"/>
          </p:cNvSpPr>
          <p:nvPr/>
        </p:nvSpPr>
        <p:spPr bwMode="auto">
          <a:xfrm>
            <a:off x="4572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79" name="Line 155"/>
          <p:cNvSpPr>
            <a:spLocks noChangeShapeType="1"/>
          </p:cNvSpPr>
          <p:nvPr/>
        </p:nvSpPr>
        <p:spPr bwMode="auto">
          <a:xfrm>
            <a:off x="8763000" y="0"/>
            <a:ext cx="0" cy="6858000"/>
          </a:xfrm>
          <a:prstGeom prst="line">
            <a:avLst/>
          </a:prstGeom>
          <a:noFill/>
          <a:ln w="9525">
            <a:solidFill>
              <a:schemeClr val="tx1"/>
            </a:solidFill>
            <a:round/>
            <a:headEnd/>
            <a:tailEnd/>
          </a:ln>
          <a:effectLst/>
        </p:spPr>
        <p:txBody>
          <a:bodyPr/>
          <a:lstStyle/>
          <a:p>
            <a:pPr>
              <a:defRPr/>
            </a:pPr>
            <a:endParaRPr lang="zh-CN" altLang="en-US"/>
          </a:p>
        </p:txBody>
      </p:sp>
      <p:sp>
        <p:nvSpPr>
          <p:cNvPr id="1181" name="Line 157"/>
          <p:cNvSpPr>
            <a:spLocks noChangeShapeType="1"/>
          </p:cNvSpPr>
          <p:nvPr/>
        </p:nvSpPr>
        <p:spPr bwMode="auto">
          <a:xfrm flipH="1">
            <a:off x="0" y="5105400"/>
            <a:ext cx="457200" cy="0"/>
          </a:xfrm>
          <a:prstGeom prst="line">
            <a:avLst/>
          </a:prstGeom>
          <a:noFill/>
          <a:ln w="9525">
            <a:solidFill>
              <a:schemeClr val="tx1"/>
            </a:solidFill>
            <a:round/>
            <a:headEnd/>
            <a:tailEnd/>
          </a:ln>
          <a:effectLst/>
        </p:spPr>
        <p:txBody>
          <a:bodyPr/>
          <a:lstStyle/>
          <a:p>
            <a:pPr>
              <a:defRPr/>
            </a:pPr>
            <a:endParaRPr lang="zh-CN" altLang="en-US"/>
          </a:p>
        </p:txBody>
      </p:sp>
      <p:sp>
        <p:nvSpPr>
          <p:cNvPr id="1182" name="Line 158"/>
          <p:cNvSpPr>
            <a:spLocks noChangeShapeType="1"/>
          </p:cNvSpPr>
          <p:nvPr/>
        </p:nvSpPr>
        <p:spPr bwMode="auto">
          <a:xfrm>
            <a:off x="1752600" y="6648450"/>
            <a:ext cx="0" cy="209550"/>
          </a:xfrm>
          <a:prstGeom prst="line">
            <a:avLst/>
          </a:prstGeom>
          <a:noFill/>
          <a:ln w="9525">
            <a:solidFill>
              <a:schemeClr val="tx1"/>
            </a:solidFill>
            <a:round/>
            <a:headEnd/>
            <a:tailEnd/>
          </a:ln>
          <a:effectLst/>
        </p:spPr>
        <p:txBody>
          <a:bodyPr/>
          <a:lstStyle/>
          <a:p>
            <a:pPr>
              <a:defRPr/>
            </a:pPr>
            <a:endParaRPr lang="zh-CN" altLang="en-US"/>
          </a:p>
        </p:txBody>
      </p:sp>
      <p:sp>
        <p:nvSpPr>
          <p:cNvPr id="1183" name="Line 159"/>
          <p:cNvSpPr>
            <a:spLocks noChangeShapeType="1"/>
          </p:cNvSpPr>
          <p:nvPr/>
        </p:nvSpPr>
        <p:spPr bwMode="auto">
          <a:xfrm>
            <a:off x="8763000" y="6019800"/>
            <a:ext cx="381000" cy="0"/>
          </a:xfrm>
          <a:prstGeom prst="line">
            <a:avLst/>
          </a:prstGeom>
          <a:noFill/>
          <a:ln w="9525">
            <a:solidFill>
              <a:schemeClr val="tx1"/>
            </a:solidFill>
            <a:round/>
            <a:headEnd/>
            <a:tailEnd/>
          </a:ln>
          <a:effectLst/>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l" rtl="0" eaLnBrk="0" fontAlgn="base" hangingPunct="0">
        <a:spcBef>
          <a:spcPct val="0"/>
        </a:spcBef>
        <a:spcAft>
          <a:spcPct val="0"/>
        </a:spcAft>
        <a:defRPr sz="2800" b="1" i="1">
          <a:solidFill>
            <a:schemeClr val="tx1"/>
          </a:solidFill>
          <a:latin typeface="+mj-lt"/>
          <a:ea typeface="+mj-ea"/>
          <a:cs typeface="+mj-cs"/>
        </a:defRPr>
      </a:lvl1pPr>
      <a:lvl2pPr algn="l" rtl="0" eaLnBrk="0" fontAlgn="base" hangingPunct="0">
        <a:spcBef>
          <a:spcPct val="0"/>
        </a:spcBef>
        <a:spcAft>
          <a:spcPct val="0"/>
        </a:spcAft>
        <a:defRPr sz="2800" b="1" i="1">
          <a:solidFill>
            <a:schemeClr val="tx1"/>
          </a:solidFill>
          <a:latin typeface="Verdana" pitchFamily="34" charset="0"/>
        </a:defRPr>
      </a:lvl2pPr>
      <a:lvl3pPr algn="l" rtl="0" eaLnBrk="0" fontAlgn="base" hangingPunct="0">
        <a:spcBef>
          <a:spcPct val="0"/>
        </a:spcBef>
        <a:spcAft>
          <a:spcPct val="0"/>
        </a:spcAft>
        <a:defRPr sz="2800" b="1" i="1">
          <a:solidFill>
            <a:schemeClr val="tx1"/>
          </a:solidFill>
          <a:latin typeface="Verdana" pitchFamily="34" charset="0"/>
        </a:defRPr>
      </a:lvl3pPr>
      <a:lvl4pPr algn="l" rtl="0" eaLnBrk="0" fontAlgn="base" hangingPunct="0">
        <a:spcBef>
          <a:spcPct val="0"/>
        </a:spcBef>
        <a:spcAft>
          <a:spcPct val="0"/>
        </a:spcAft>
        <a:defRPr sz="2800" b="1" i="1">
          <a:solidFill>
            <a:schemeClr val="tx1"/>
          </a:solidFill>
          <a:latin typeface="Verdana" pitchFamily="34" charset="0"/>
        </a:defRPr>
      </a:lvl4pPr>
      <a:lvl5pPr algn="l" rtl="0" eaLnBrk="0" fontAlgn="base" hangingPunct="0">
        <a:spcBef>
          <a:spcPct val="0"/>
        </a:spcBef>
        <a:spcAft>
          <a:spcPct val="0"/>
        </a:spcAft>
        <a:defRPr sz="2800" b="1" i="1">
          <a:solidFill>
            <a:schemeClr val="tx1"/>
          </a:solidFill>
          <a:latin typeface="Verdana" pitchFamily="34" charset="0"/>
        </a:defRPr>
      </a:lvl5pPr>
      <a:lvl6pPr marL="457200" algn="l" rtl="0" fontAlgn="base">
        <a:spcBef>
          <a:spcPct val="0"/>
        </a:spcBef>
        <a:spcAft>
          <a:spcPct val="0"/>
        </a:spcAft>
        <a:defRPr sz="2800" b="1" i="1">
          <a:solidFill>
            <a:schemeClr val="tx1"/>
          </a:solidFill>
          <a:latin typeface="Verdana" pitchFamily="34" charset="0"/>
        </a:defRPr>
      </a:lvl6pPr>
      <a:lvl7pPr marL="914400" algn="l" rtl="0" fontAlgn="base">
        <a:spcBef>
          <a:spcPct val="0"/>
        </a:spcBef>
        <a:spcAft>
          <a:spcPct val="0"/>
        </a:spcAft>
        <a:defRPr sz="2800" b="1" i="1">
          <a:solidFill>
            <a:schemeClr val="tx1"/>
          </a:solidFill>
          <a:latin typeface="Verdana" pitchFamily="34" charset="0"/>
        </a:defRPr>
      </a:lvl7pPr>
      <a:lvl8pPr marL="1371600" algn="l" rtl="0" fontAlgn="base">
        <a:spcBef>
          <a:spcPct val="0"/>
        </a:spcBef>
        <a:spcAft>
          <a:spcPct val="0"/>
        </a:spcAft>
        <a:defRPr sz="2800" b="1" i="1">
          <a:solidFill>
            <a:schemeClr val="tx1"/>
          </a:solidFill>
          <a:latin typeface="Verdana" pitchFamily="34" charset="0"/>
        </a:defRPr>
      </a:lvl8pPr>
      <a:lvl9pPr marL="1828800" algn="l" rtl="0" fontAlgn="base">
        <a:spcBef>
          <a:spcPct val="0"/>
        </a:spcBef>
        <a:spcAft>
          <a:spcPct val="0"/>
        </a:spcAft>
        <a:defRPr sz="2800" b="1" i="1">
          <a:solidFill>
            <a:schemeClr val="tx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archive.ics.uci.edu/ml/index.html" TargetMode="External"/><Relationship Id="rId3" Type="http://schemas.openxmlformats.org/officeDocument/2006/relationships/image" Target="../media/image25.gif"/><Relationship Id="rId7" Type="http://schemas.openxmlformats.org/officeDocument/2006/relationships/image" Target="../media/image27.gif"/><Relationship Id="rId12"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kdnuggets.com/" TargetMode="External"/><Relationship Id="rId11" Type="http://schemas.openxmlformats.org/officeDocument/2006/relationships/image" Target="../media/image30.png"/><Relationship Id="rId5" Type="http://schemas.openxmlformats.org/officeDocument/2006/relationships/image" Target="../media/image26.jpeg"/><Relationship Id="rId10" Type="http://schemas.openxmlformats.org/officeDocument/2006/relationships/image" Target="../media/image29.png"/><Relationship Id="rId4" Type="http://schemas.openxmlformats.org/officeDocument/2006/relationships/hyperlink" Target="http://www.wikipedia.org/" TargetMode="External"/><Relationship Id="rId9" Type="http://schemas.openxmlformats.org/officeDocument/2006/relationships/image" Target="../media/image28.gif"/></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wmf"/><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DEpKBMxApEYvSM&amp;tbnid=BjiD5v9NLc5WXM:&amp;ved=0CAUQjRw&amp;url=http://digitalust.wordpress.com/2013/04/20/the-age-of-big-data-big-gain-or-big-pain/&amp;ei=2yfTU_-GLM26uASUioCYDw&amp;bvm=bv.71778758,d.c2E&amp;psig=AFQjCNFrVtorSCljYdHOs_cNVeFBdbSLkA&amp;ust=140643355916902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www.google.com.au/url?sa=i&amp;rct=j&amp;q=&amp;esrc=s&amp;frm=1&amp;source=images&amp;cd=&amp;cad=rja&amp;uact=8&amp;docid=3CHgq3ee0WibfM&amp;tbnid=cSlk5A-112PMGM:&amp;ved=0CAUQjRw&amp;url=http://ods.io/&amp;ei=2dzUU7XQGpPl8AXJv4DABw&amp;psig=AFQjCNGj0D1xmdryB9vrJQL1_eNn-De9WA&amp;ust=1406545403764400" TargetMode="External"/><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IBM&#19987;&#23478;&#35775;&#35848;-&#26234;&#24935;&#20998;&#26512;&#19982;&#27934;&#23519;&#65288;&#20844;&#20849;&#23433;&#20840;&#65289;.mp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au/url?sa=i&amp;rct=j&amp;q=&amp;esrc=s&amp;frm=1&amp;source=images&amp;cd=&amp;cad=rja&amp;uact=8&amp;docid=smEPWqdhgP2bpM&amp;tbnid=00-ETD8AA5tqmM:&amp;ved=0CAUQjRw&amp;url=https://bizgov.wordpress.com/tag/comparative-effectiveness-research/&amp;ei=XiTTU9yEFIagugTJ8IHoCw&amp;bvm=bv.71778758,d.c2E&amp;psig=AFQjCNEJ9iXgF9f4miHceuFpcsyj2IBzTA&amp;ust=1406432470699629"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www.google.com.au/url?sa=i&amp;rct=j&amp;q=&amp;esrc=s&amp;frm=1&amp;source=images&amp;cd=&amp;cad=rja&amp;uact=8&amp;docid=M20i35rDb4bl9M&amp;tbnid=y9a9jXy3IHQrmM:&amp;ved=0CAUQjRw&amp;url=http://eng.up.edu.ps/&amp;ei=uRzTU9GqO4K7uASJ0oH4Ag&amp;bvm=bv.71778758,d.c2E&amp;psig=AFQjCNEk6Qal1c8DhxFS7ClQDzrw86HLHA&amp;ust=140643066198383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ADYdwKE46eFULM&amp;tbnid=3cbzMiZxOhsznM:&amp;ved=0CAUQjRw&amp;url=http://www.alta-graphics.com/alta-blog/eddm-route-selection-tips/&amp;ei=EkzTU5LFGcmNuATzxYDIAw&amp;bvm=bv.71778758,d.c2E&amp;psig=AFQjCNHH9JUZtL2ncII5h6Uc8wEWsThTwQ&amp;ust=140644281265430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7PXDC2WzuX_yMM&amp;tbnid=Shd-UYn4fpvCJM:&amp;ved=0CAUQjRw&amp;url=http://blog.datumbox.com/&amp;ei=gUzTU9vdK8u1uATG74CwCQ&amp;bvm=bv.71778758,d.c2E&amp;psig=AFQjCNG2_lDL33H5KNcdqGoeS-jGunnpVw&amp;ust=1406442953657399"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hyperlink" Target="http://www.google.com.au/url?sa=i&amp;rct=j&amp;q=&amp;esrc=s&amp;frm=1&amp;source=images&amp;cd=&amp;cad=rja&amp;uact=8&amp;docid=6Ix3OhHvtGs7MM&amp;tbnid=vFklf8pj5hq0XM:&amp;ved=0CAUQjRw&amp;url=http://www.bigdata-startups.com/sentiment-analytics-no-brainer-organisations/&amp;ei=nEzTU7GOCdOOuATU_oD4BA&amp;bvm=bv.71778758,d.c2E&amp;psig=AFQjCNG2_lDL33H5KNcdqGoeS-jGunnpVw&amp;ust=1406442953657399" TargetMode="Externa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jpeg"/><Relationship Id="rId7" Type="http://schemas.openxmlformats.org/officeDocument/2006/relationships/hyperlink" Target="https://www.google.com.hk/url?sa=i&amp;rct=j&amp;q=&amp;esrc=s&amp;frm=1&amp;source=images&amp;cd=&amp;cad=rja&amp;uact=8&amp;ved=0ahUKEwjY0syRt7LLAhVDMKYKHeOdBzkQjRwIBw&amp;url=https://en.wikipedia.org/wiki/Oakland_Athletics&amp;psig=AFQjCNG4KDjxzkj14bOl2sTbHU03hnEwZg&amp;ust=1457572574876526"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hyperlink" Target="https://www.google.com.hk/url?sa=i&amp;rct=j&amp;q=&amp;esrc=s&amp;frm=1&amp;source=images&amp;cd=&amp;cad=rja&amp;uact=8&amp;ved=0ahUKEwiMxI76trLLAhVh26YKHUVFBfgQjRwIBw&amp;url=https://zh.wikipedia.org/wiki/%E7%BE%8E%E5%9C%8B%E8%81%B7%E6%A5%AD%E6%A3%92%E7%90%83%E5%A4%A7%E8%81%AF%E7%9B%9F&amp;psig=AFQjCNHF5ZyB5vyIZ84xb_QgzocAMdhMjA&amp;ust=1457572510677708" TargetMode="Externa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com.au/url?sa=i&amp;rct=j&amp;q=&amp;esrc=s&amp;frm=1&amp;source=images&amp;cd=&amp;cad=rja&amp;uact=8&amp;docid=ql1Gpgwx-hUb3M&amp;tbnid=9JDVCwDjkLKwyM:&amp;ved=0CAUQjRw&amp;url=http://blog.okfn.org/2013/10/03/defining-open-data/&amp;ei=r9zUU6aFHM6E8gWz2oHIDg&amp;psig=AFQjCNGj0D1xmdryB9vrJQL1_eNn-De9WA&amp;ust=140654540376440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hyperlink" Target="http://www.google.com.au/url?sa=i&amp;rct=j&amp;q=&amp;esrc=s&amp;frm=1&amp;source=images&amp;cd=&amp;cad=rja&amp;uact=8&amp;docid=A-XDBBMIUGiCgM&amp;tbnid=236igDtGRjgFgM:&amp;ved=0CAUQjRw&amp;url=http://www.ign-sn.de/&amp;ei=FunUU_2CGsHk8AXU5ICgDA&amp;psig=AFQjCNHi2AEJ5RcK_2I4HUlqyAYrHC-Lmw&amp;ust=1406548534407699" TargetMode="Externa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wmf"/><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en.wikipedia.org/wiki/File:Artificial_neural_network.sv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oleObject" Target="../embeddings/oleObject1.bin"/><Relationship Id="rId7" Type="http://schemas.openxmlformats.org/officeDocument/2006/relationships/hyperlink" Target="//upload.wikimedia.org/wikipedia/commons/3/3a/Linear_regression.svg"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8.wmf"/><Relationship Id="rId5" Type="http://schemas.openxmlformats.org/officeDocument/2006/relationships/oleObject" Target="../embeddings/oleObject2.bin"/><Relationship Id="rId4" Type="http://schemas.openxmlformats.org/officeDocument/2006/relationships/image" Target="../media/image77.w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com.au/url?sa=i&amp;rct=j&amp;q=beautiful+data&amp;source=images&amp;cd=&amp;cad=rja&amp;docid=Ug7UQxruqMI1YM&amp;tbnid=kuvmsSIBcHYnLM:&amp;ved=0CAUQjRw&amp;url=http://www.johanrooms.com/data-visualization-tools-collection/&amp;ei=0Q0zUYSSOqORigfw04DoCg&amp;psig=AFQjCNEhQvYmf2ntTvwlVAnI33VxFN_83g&amp;ust=1362386635226855"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www.google.com.au/url?sa=i&amp;rct=j&amp;q=data%20cleaning&amp;source=images&amp;cd=&amp;cad=rja&amp;docid=VaD3uvUlKKN-nM&amp;tbnid=FYj1ZRbhhw9wAM:&amp;ved=&amp;url=http://neptunetrust.com/services&amp;ei=gEI0Ud24EPCjiAee8oHgDg&amp;psig=AFQjCNGR4MqcEa1Ba2XgVRz_9mP18Jpqww&amp;ust=1362465792604856" TargetMode="Externa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46.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94.jpe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hyperlink" Target="http://www.google.com.au/url?sa=i&amp;rct=j&amp;q=digging&amp;source=images&amp;cd=&amp;cad=rja&amp;docid=sB4bcGqaF8jXPM&amp;tbnid=BziA__KehMzwlM:&amp;ved=0CAUQjRw&amp;url=http://www.tip.duke.edu/downloads/il/writers_journey_sample/lesson1_print.html&amp;ei=KgwzUbmYMqiTiAfmxIG4DA&amp;psig=AFQjCNFgO9n3VPoFAqOLx7WV9TaFafjIVQ&amp;ust=1362386273586754" TargetMode="External"/><Relationship Id="rId5" Type="http://schemas.openxmlformats.org/officeDocument/2006/relationships/image" Target="../media/image93.jpeg"/><Relationship Id="rId4" Type="http://schemas.openxmlformats.org/officeDocument/2006/relationships/image" Target="../media/image92.jpeg"/></Relationships>
</file>

<file path=ppt/slides/_rels/slide4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google.com.hk/url?sa=i&amp;rct=j&amp;q=&amp;esrc=s&amp;frm=1&amp;source=images&amp;cd=&amp;cad=rja&amp;uact=8&amp;ved=0CAcQjRw&amp;url=http://xfilescom.unblog.fr/&amp;ei=SQqhVPXdGIadyQSSgoKYAw&amp;psig=AFQjCNFa-ejdjHnaJyDdrVpUF2SW5VyTWg&amp;ust=1419926400261353" TargetMode="External"/><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03.gif"/><Relationship Id="rId5" Type="http://schemas.openxmlformats.org/officeDocument/2006/relationships/hyperlink" Target="http://www.google.com.hk/url?sa=i&amp;rct=j&amp;q=&amp;esrc=s&amp;frm=1&amp;source=images&amp;cd=&amp;cad=rja&amp;uact=8&amp;ved=0CAcQjRw&amp;url=http://www.nature.com/ki/journal/v62/n5/fig_tab/4493262f1.html&amp;ei=0gqhVPDaJ4-VyASrtYKwAw&amp;psig=AFQjCNHsZ-mDLhbvWt4dZ2uBn2LIG5D9MQ&amp;ust=1419926574749157" TargetMode="External"/><Relationship Id="rId4" Type="http://schemas.openxmlformats.org/officeDocument/2006/relationships/image" Target="../media/image102.jpeg"/></Relationships>
</file>

<file path=ppt/slides/_rels/slide6.xml.rels><?xml version="1.0" encoding="UTF-8" standalone="yes"?>
<Relationships xmlns="http://schemas.openxmlformats.org/package/2006/relationships"><Relationship Id="rId8" Type="http://schemas.openxmlformats.org/officeDocument/2006/relationships/hyperlink" Target="http://www.google.com.au/url?sa=i&amp;rct=j&amp;q=iphone+5&amp;source=images&amp;cd=&amp;cad=rja&amp;docid=H6MhQcK0ePiFrM&amp;tbnid=nir--0vaLp0ElM:&amp;ved=0CAUQjRw&amp;url=http://product.it.sohu.com/detail/256817_index.html&amp;ei=mBAzUYSeHqWsiAePpIDAAg&amp;psig=AFQjCNExyi6XeEfWHuXL4Hmf00GJ0RVXAg&amp;ust=1362387436941123" TargetMode="External"/><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www.google.com.au/url?sa=i&amp;rct=j&amp;q=beautiful+data&amp;source=images&amp;cd=&amp;cad=rja&amp;docid=1YOkSQ2AfU8ABM&amp;tbnid=2ZC3FvdZcl7qgM:&amp;ved=0CAUQjRw&amp;url=http://shop.oreilly.com/product/9780596157128.do&amp;ei=PQgzUbKtB5CkiQeXiIHYAg&amp;psig=AFQjCNGMGxW8F1E3ljnXWl3WVKB6N-SkLA&amp;ust=1362385337552823" TargetMode="External"/><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www.google.com.au/url?sa=i&amp;rct=j&amp;q=%E6%A8%A1%E5%BC%8F%E5%88%86%E7%B1%BB&amp;source=images&amp;cd=&amp;cad=rja&amp;docid=eoQuKivRGLFmzM&amp;tbnid=xwezMiNn6FO-AM:&amp;ved=0CAUQjRw&amp;url=http://book.douban.com/subject/1138189/&amp;ei=q0M0UcS6NemTiAf1z4DIDQ&amp;psig=AFQjCNFQB_zkpPuByd7evZhlDM4OZ3NUbQ&amp;ust=1362466077030616" TargetMode="Externa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hyperlink" Target="http://www.google.com.au/url?sa=i&amp;rct=j&amp;q=ieee+computer+society&amp;source=images&amp;cd=&amp;cad=rja&amp;docid=EG1tghtrs_DUdM&amp;tbnid=KHwKdrVv-ulsjM:&amp;ved=0CAUQjRw&amp;url=http://ewh.ieee.org/r10/w_australia/computer/&amp;ei=NEIgUtj2LsSiigern4G4BA&amp;bvm=bv.51495398,d.aGc&amp;psig=AFQjCNGoKGKAkMoQycL5P4dHgGrmOBUDYQ&amp;ust=1377932152157603" TargetMode="External"/><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hyperlink" Target="http://www.google.com.au/url?sa=i&amp;rct=j&amp;q=data+mining+journal&amp;source=images&amp;cd=&amp;cad=rja&amp;docid=3_aXHc--fNr6jM&amp;tbnid=3wF-n341gsVcbM:&amp;ved=0CAUQjRw&amp;url=http://www.siam.org/meetings/sdm13/sponsor.php&amp;ei=dzMgUtHsIIjsiAfjv4G4BQ&amp;bvm=bv.51495398,d.aGc&amp;psig=AFQjCNHCWZLhLeWNzVTyUUNgfsdPEEEjtw&amp;ust=1377928430419405"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86200" y="5791200"/>
            <a:ext cx="16002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charset="-122"/>
            </a:endParaRPr>
          </a:p>
        </p:txBody>
      </p:sp>
      <p:sp>
        <p:nvSpPr>
          <p:cNvPr id="3075" name="Rectangle 2"/>
          <p:cNvSpPr>
            <a:spLocks noGrp="1" noChangeArrowheads="1"/>
          </p:cNvSpPr>
          <p:nvPr>
            <p:ph type="ctrTitle"/>
          </p:nvPr>
        </p:nvSpPr>
        <p:spPr>
          <a:xfrm>
            <a:off x="833872" y="2708920"/>
            <a:ext cx="7704856" cy="2133600"/>
          </a:xfrm>
        </p:spPr>
        <p:txBody>
          <a:bodyPr/>
          <a:lstStyle/>
          <a:p>
            <a:pPr lvl="0" eaLnBrk="1" hangingPunct="1"/>
            <a:r>
              <a:rPr lang="en-US" altLang="zh-CN" sz="4000" i="0" dirty="0"/>
              <a:t>Python</a:t>
            </a:r>
            <a:r>
              <a:rPr lang="zh-CN" altLang="zh-CN" sz="4000" i="0" dirty="0" smtClean="0"/>
              <a:t>大</a:t>
            </a:r>
            <a:r>
              <a:rPr lang="zh-CN" altLang="zh-CN" sz="4000" i="0" dirty="0"/>
              <a:t>数据分析原理与</a:t>
            </a:r>
            <a:r>
              <a:rPr lang="zh-CN" altLang="zh-CN" sz="4000" i="0" dirty="0" smtClean="0"/>
              <a:t>应用</a:t>
            </a:r>
            <a:r>
              <a:rPr lang="en-US" altLang="zh-CN" sz="4000" i="0" dirty="0" smtClean="0"/>
              <a:t> </a:t>
            </a:r>
            <a:r>
              <a:rPr lang="en-US" altLang="zh-CN" sz="4000" i="0" dirty="0" smtClean="0">
                <a:ea typeface="宋体" pitchFamily="2" charset="-122"/>
                <a:cs typeface="Times New Roman" pitchFamily="18" charset="0"/>
              </a:rPr>
              <a:t/>
            </a:r>
            <a:br>
              <a:rPr lang="en-US" altLang="zh-CN" sz="4000" i="0" dirty="0" smtClean="0">
                <a:ea typeface="宋体" pitchFamily="2" charset="-122"/>
                <a:cs typeface="Times New Roman" pitchFamily="18" charset="0"/>
              </a:rPr>
            </a:br>
            <a:endParaRPr lang="en-US" altLang="zh-CN" sz="4000" i="0" dirty="0" smtClean="0">
              <a:ea typeface="宋体" pitchFamily="2"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Resources</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10</a:t>
            </a:fld>
            <a:endParaRPr lang="en-US" altLang="zh-CN"/>
          </a:p>
        </p:txBody>
      </p:sp>
      <p:pic>
        <p:nvPicPr>
          <p:cNvPr id="2050" name="Picture 2" descr="Googl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1600" y="1435651"/>
            <a:ext cx="2133600" cy="850349"/>
          </a:xfrm>
          <a:prstGeom prst="rect">
            <a:avLst/>
          </a:prstGeom>
          <a:noFill/>
        </p:spPr>
      </p:pic>
      <p:pic>
        <p:nvPicPr>
          <p:cNvPr id="2054" name="Picture 6" descr="Wikipedia">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52600" y="3810000"/>
            <a:ext cx="1219200" cy="1219200"/>
          </a:xfrm>
          <a:prstGeom prst="rect">
            <a:avLst/>
          </a:prstGeom>
          <a:noFill/>
        </p:spPr>
      </p:pic>
      <p:pic>
        <p:nvPicPr>
          <p:cNvPr id="2066" name="Picture 18" descr="KDnuggets">
            <a:hlinkClick r:id="rId6"/>
          </p:cNvPr>
          <p:cNvPicPr>
            <a:picLocks noChangeAspect="1" noChangeArrowheads="1"/>
          </p:cNvPicPr>
          <p:nvPr/>
        </p:nvPicPr>
        <p:blipFill>
          <a:blip r:embed="rId7" cstate="print"/>
          <a:srcRect/>
          <a:stretch>
            <a:fillRect/>
          </a:stretch>
        </p:blipFill>
        <p:spPr bwMode="auto">
          <a:xfrm>
            <a:off x="1447799" y="5257800"/>
            <a:ext cx="1869436" cy="609600"/>
          </a:xfrm>
          <a:prstGeom prst="rect">
            <a:avLst/>
          </a:prstGeom>
          <a:noFill/>
        </p:spPr>
      </p:pic>
      <p:pic>
        <p:nvPicPr>
          <p:cNvPr id="15" name="Picture 4" descr="http://archive.ics.uci.edu/ml/assets/logo.gif">
            <a:hlinkClick r:id="rId8"/>
          </p:cNvPr>
          <p:cNvPicPr>
            <a:picLocks noChangeAspect="1" noChangeArrowheads="1"/>
          </p:cNvPicPr>
          <p:nvPr/>
        </p:nvPicPr>
        <p:blipFill>
          <a:blip r:embed="rId9" cstate="print"/>
          <a:srcRect/>
          <a:stretch>
            <a:fillRect/>
          </a:stretch>
        </p:blipFill>
        <p:spPr bwMode="auto">
          <a:xfrm>
            <a:off x="4442792" y="4984203"/>
            <a:ext cx="3657600" cy="1181101"/>
          </a:xfrm>
          <a:prstGeom prst="rect">
            <a:avLst/>
          </a:prstGeom>
          <a:noFill/>
        </p:spPr>
      </p:pic>
      <p:pic>
        <p:nvPicPr>
          <p:cNvPr id="87042"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389382" y="2581558"/>
            <a:ext cx="2030490" cy="809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3" name="Picture 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369119" y="1234374"/>
            <a:ext cx="1795169" cy="128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8"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938943" y="2708920"/>
            <a:ext cx="2677019"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a:xfrm>
            <a:off x="609600" y="1228724"/>
            <a:ext cx="8023225" cy="5129234"/>
          </a:xfrm>
        </p:spPr>
        <p:txBody>
          <a:bodyPr>
            <a:noAutofit/>
          </a:bodyPr>
          <a:lstStyle/>
          <a:p>
            <a:pPr algn="just"/>
            <a:r>
              <a:rPr lang="en-US" sz="1600" dirty="0" smtClean="0"/>
              <a:t>Definition</a:t>
            </a:r>
          </a:p>
          <a:p>
            <a:pPr lvl="1" algn="just"/>
            <a:r>
              <a:rPr lang="en-US" sz="1600" dirty="0" smtClean="0"/>
              <a:t>“Data are pieces of information that represent the qualitative or quantitative attributes of a variable or set of variables. Data are often viewed as the lowest level of abstraction from which information and knowledge are derived.”</a:t>
            </a:r>
          </a:p>
          <a:p>
            <a:endParaRPr lang="en-US" sz="1600" dirty="0" smtClean="0"/>
          </a:p>
          <a:p>
            <a:r>
              <a:rPr lang="en-US" sz="1600" dirty="0" smtClean="0"/>
              <a:t>Data Types</a:t>
            </a:r>
          </a:p>
          <a:p>
            <a:pPr lvl="1"/>
            <a:r>
              <a:rPr lang="en-US" sz="1600" dirty="0" smtClean="0"/>
              <a:t>Continuous, Binary</a:t>
            </a:r>
          </a:p>
          <a:p>
            <a:pPr lvl="1"/>
            <a:r>
              <a:rPr lang="en-US" sz="1600" dirty="0" smtClean="0"/>
              <a:t>Discrete, String</a:t>
            </a:r>
          </a:p>
          <a:p>
            <a:pPr lvl="1"/>
            <a:r>
              <a:rPr lang="en-US" sz="1600" dirty="0" smtClean="0"/>
              <a:t>Symbolic</a:t>
            </a:r>
          </a:p>
          <a:p>
            <a:pPr lvl="1"/>
            <a:endParaRPr lang="en-US" sz="1600" dirty="0" smtClean="0"/>
          </a:p>
          <a:p>
            <a:r>
              <a:rPr lang="en-US" sz="1600" dirty="0" smtClean="0"/>
              <a:t>Storage</a:t>
            </a:r>
          </a:p>
          <a:p>
            <a:pPr lvl="1"/>
            <a:r>
              <a:rPr lang="en-US" sz="1600" dirty="0" smtClean="0"/>
              <a:t>Physical</a:t>
            </a:r>
          </a:p>
          <a:p>
            <a:pPr lvl="1"/>
            <a:r>
              <a:rPr lang="en-US" sz="1600" dirty="0" smtClean="0"/>
              <a:t>Logical</a:t>
            </a:r>
          </a:p>
          <a:p>
            <a:endParaRPr lang="en-US" sz="1600" dirty="0" smtClean="0"/>
          </a:p>
          <a:p>
            <a:r>
              <a:rPr lang="en-US" sz="1600" dirty="0" smtClean="0"/>
              <a:t>Major Issues</a:t>
            </a:r>
          </a:p>
          <a:p>
            <a:pPr lvl="1"/>
            <a:r>
              <a:rPr lang="en-US" sz="1600" dirty="0" smtClean="0"/>
              <a:t>Transformation</a:t>
            </a:r>
          </a:p>
          <a:p>
            <a:pPr lvl="1"/>
            <a:r>
              <a:rPr lang="en-US" sz="1600" dirty="0" smtClean="0"/>
              <a:t>Errors and Corruption </a:t>
            </a:r>
            <a:endParaRPr lang="en-US" sz="1600"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11</a:t>
            </a:fld>
            <a:endParaRPr lang="en-US" altLang="zh-CN" dirty="0"/>
          </a:p>
        </p:txBody>
      </p:sp>
      <p:pic>
        <p:nvPicPr>
          <p:cNvPr id="38916" name="Picture 4" descr="C:\Documents and Settings\Linda\Local Settings\Temporary Internet Files\Content.IE5\UD9YOZ2W\MCj0396938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53200" y="4730496"/>
            <a:ext cx="1628546" cy="1289304"/>
          </a:xfrm>
          <a:prstGeom prst="rect">
            <a:avLst/>
          </a:prstGeom>
          <a:noFill/>
        </p:spPr>
      </p:pic>
      <p:pic>
        <p:nvPicPr>
          <p:cNvPr id="38918" name="Picture 6" descr="C:\Documents and Settings\Linda\Local Settings\Temporary Internet Files\Content.IE5\Q2TI8YH7\MCj04325430000[1].png"/>
          <p:cNvPicPr>
            <a:picLocks noChangeAspect="1" noChangeArrowheads="1"/>
          </p:cNvPicPr>
          <p:nvPr/>
        </p:nvPicPr>
        <p:blipFill>
          <a:blip r:embed="rId3" cstate="print"/>
          <a:srcRect/>
          <a:stretch>
            <a:fillRect/>
          </a:stretch>
        </p:blipFill>
        <p:spPr bwMode="auto">
          <a:xfrm>
            <a:off x="3950206" y="2976370"/>
            <a:ext cx="1563903" cy="1138429"/>
          </a:xfrm>
          <a:prstGeom prst="rect">
            <a:avLst/>
          </a:prstGeom>
          <a:noFill/>
        </p:spPr>
      </p:pic>
      <p:pic>
        <p:nvPicPr>
          <p:cNvPr id="38919" name="Picture 7" descr="C:\Documents and Settings\Linda\Local Settings\Temporary Internet Files\Content.IE5\VHKDV84U\MCj04316260000[1].png"/>
          <p:cNvPicPr>
            <a:picLocks noChangeAspect="1" noChangeArrowheads="1"/>
          </p:cNvPicPr>
          <p:nvPr/>
        </p:nvPicPr>
        <p:blipFill>
          <a:blip r:embed="rId4" cstate="print"/>
          <a:srcRect/>
          <a:stretch>
            <a:fillRect/>
          </a:stretch>
        </p:blipFill>
        <p:spPr bwMode="auto">
          <a:xfrm>
            <a:off x="4038600" y="4343400"/>
            <a:ext cx="1714500" cy="1714500"/>
          </a:xfrm>
          <a:prstGeom prst="rect">
            <a:avLst/>
          </a:prstGeom>
          <a:noFill/>
        </p:spPr>
      </p:pic>
      <p:pic>
        <p:nvPicPr>
          <p:cNvPr id="38920" name="Picture 8" descr="C:\Documents and Settings\Linda\Local Settings\Temporary Internet Files\Content.IE5\QYL1HRVN\MCj04414620000[1].png"/>
          <p:cNvPicPr>
            <a:picLocks noChangeAspect="1" noChangeArrowheads="1"/>
          </p:cNvPicPr>
          <p:nvPr/>
        </p:nvPicPr>
        <p:blipFill>
          <a:blip r:embed="rId5" cstate="print"/>
          <a:srcRect/>
          <a:stretch>
            <a:fillRect/>
          </a:stretch>
        </p:blipFill>
        <p:spPr bwMode="auto">
          <a:xfrm>
            <a:off x="6172200" y="2743200"/>
            <a:ext cx="2209800" cy="22098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is Big Data?</a:t>
            </a:r>
            <a:endParaRPr lang="zh-CN" altLang="en-US" dirty="0"/>
          </a:p>
        </p:txBody>
      </p:sp>
      <p:sp>
        <p:nvSpPr>
          <p:cNvPr id="3" name="内容占位符 2"/>
          <p:cNvSpPr>
            <a:spLocks noGrp="1"/>
          </p:cNvSpPr>
          <p:nvPr>
            <p:ph idx="1"/>
          </p:nvPr>
        </p:nvSpPr>
        <p:spPr>
          <a:xfrm>
            <a:off x="609600" y="1228725"/>
            <a:ext cx="8023225" cy="2557465"/>
          </a:xfrm>
        </p:spPr>
        <p:txBody>
          <a:bodyPr>
            <a:normAutofit fontScale="62500" lnSpcReduction="20000"/>
          </a:bodyPr>
          <a:lstStyle/>
          <a:p>
            <a:pPr algn="just">
              <a:lnSpc>
                <a:spcPct val="124000"/>
              </a:lnSpc>
            </a:pPr>
            <a:r>
              <a:rPr lang="en-US" b="1" dirty="0" smtClean="0"/>
              <a:t>“</a:t>
            </a:r>
            <a:r>
              <a:rPr lang="en-US" b="1" dirty="0" smtClean="0">
                <a:solidFill>
                  <a:srgbClr val="FF0000"/>
                </a:solidFill>
              </a:rPr>
              <a:t>Big data </a:t>
            </a:r>
            <a:r>
              <a:rPr lang="en-US" dirty="0" smtClean="0"/>
              <a:t>is high-volume, high-velocity and high-variety information assets that demand cost-effective, innovative forms of information processing for enhanced insight and decision making.”  — </a:t>
            </a:r>
            <a:r>
              <a:rPr lang="en-US" b="1" i="1" dirty="0" smtClean="0"/>
              <a:t>Gartner</a:t>
            </a:r>
            <a:endParaRPr lang="zh-CN" altLang="en-US" b="1" i="1" dirty="0" smtClean="0"/>
          </a:p>
          <a:p>
            <a:pPr algn="just"/>
            <a:endParaRPr lang="en-US" altLang="zh-CN" dirty="0" smtClean="0"/>
          </a:p>
          <a:p>
            <a:pPr algn="just">
              <a:lnSpc>
                <a:spcPct val="124000"/>
              </a:lnSpc>
            </a:pPr>
            <a:r>
              <a:rPr lang="en-US" b="1" dirty="0" smtClean="0"/>
              <a:t>“</a:t>
            </a:r>
            <a:r>
              <a:rPr lang="en-US" b="1" dirty="0" smtClean="0">
                <a:solidFill>
                  <a:srgbClr val="FF0000"/>
                </a:solidFill>
              </a:rPr>
              <a:t>Big data </a:t>
            </a:r>
            <a:r>
              <a:rPr lang="en-US" dirty="0" smtClean="0"/>
              <a:t>refers to datasets whose size is beyond the ability of typical database software tools to capture, store, manage, and analyze.”  — </a:t>
            </a:r>
            <a:r>
              <a:rPr lang="en-US" b="1" i="1" dirty="0" err="1" smtClean="0"/>
              <a:t>Mckinsey</a:t>
            </a:r>
            <a:r>
              <a:rPr lang="en-US" b="1" i="1" dirty="0" smtClean="0"/>
              <a:t> &amp; Company</a:t>
            </a:r>
            <a:endParaRPr lang="zh-CN" altLang="en-US" b="1" i="1"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12</a:t>
            </a:fld>
            <a:endParaRPr lang="en-US" altLang="zh-CN"/>
          </a:p>
        </p:txBody>
      </p:sp>
      <p:sp>
        <p:nvSpPr>
          <p:cNvPr id="21506" name="AutoShape 2" descr="data:image/jpeg;base64,/9j/4AAQSkZJRgABAQAAAQABAAD/2wCEAAkGBwgHBhQUBxQWExQWFyAZGRcYGRwdIRwaHRoYGiEaGB0gHyggJBsnHBkXITEhJik3LjAuHR8zODMuNygtLisBCgoKDg0OGxAQGjcmICYtLCwsNy80LCwvNDQsLy00LDQsLCw0NCwsLCwsLCwsLCwtLCwsNDQsLCwsLDQsLCwsLP/AABEIAKgBLQMBEQACEQEDEQH/xAAcAAEAAgIDAQAAAAAAAAAAAAAABgcEBQIDCAH/xABKEAACAQIDBQIJBgoIBwAAAAAAAQIDEQQFBgcSITFBUWETIjZxc4GxssEjMkJSkaEkMzRicpKT0dLiFBUWFzVTg6IlQ1SCwuHw/8QAGgEBAAIDAQAAAAAAAAAAAAAAAAQFAQIDBv/EADMRAQACAQIDBgQFBAMBAAAAAAABAgMEERIhMQUzQVFxgRMyYbEUIlKRwRVCofAjYuHR/9oADAMBAAIRAxEAPwC8QAAAAAAAAAAAAAAAAAAAAAAAAAAAAAAAAAAAAAAAAAAAAAAAAAAAAAAAAAAAAAAAAAAAAAAAAAAAAAAAAAAAAAAAAAAAAAAAAAAAAAAAAAAAAAAAAAAAAAAAAAAAAAAAAAAAAAAAAAAAAAAAAAAAAAAAAAAAAAAAAAAAAAAAAAAAAAAAAAAAAAAAAAAAAAAAAAAAAAAAAAAAAAAAAAAAAAAAAAAAAAAAAAADjOcacbzaSXVgajE6qyDDStWxNG/Ypp+y52jT5Z6VlxnUYo62hxoat09XlaniqXrkl7bCdNlj+2SNRin+6G4o1qVenvUJKSfVNNfajlMTHV1iYno5mGQAAAAAAAAAAAAAAAAAAAAAAAAAAAAAAAAAAAABFNaazw2nKe5QSqV5K6h0ivrT+C5vu5krTaWcvOeUIuo1MYo2jnKoM4zzM86q3zKrKfZHlFeaK4fEuMeKmOPywqMmW+SfzSwKcJVHakm32JX9hvPLq5xG/QqQnSfyqcfOmvaI59GZjbqyctzPHZVW3suqSpv818H51yfrRrelbxtaN21L2pO9Z2XRoHUGP1Dlbnj6W7uuyqLhGp2tLnddensVNqsNcVtqz/4uNLmtlrvaP/UoIqUAAAAAAAAaLF6x0/g8VKnia8Yzg7SVpcGunI7102W0bxVwtqcVZ2mzYZTm2BzjDOeWzVSClutpNcUk7cUujRzyY7Y52tGzpjyVyRvWd2aaNwAAAAAAAAAAAAAAAAAAAAAABrtQ5rTyTJqlerx3I8F2yfCK9baOmLHOS8Vhzy5Ix0m0vPeMxVfHYuVTFPenN70n3v4dx6CtYrG0dFBa02neU+0BoSlmOGjiM6TcHxp0+W8vrT62fRdeZA1Wrmk8FOvinaXSRaOO/TwWjhcJh8HSUcJCMIrkopJfYirtabTvMrStYrG0Q5VqFKvC1eKkn0kk19jETMdCYieqJZps4yPG42M6KdFJ3nCHCMl2JfR867/OS6a7JWNp5ol9FjtO8cktw9ClhqEYYeKjGKsopWSS6IiTMzO8pcRERtDsMMuNSpClG9RpLtbsZiNzfZjxzLATlaFWm32Kcf3meC3k146+bJTTXA1bPoAAAA8+ax8q8V6aXtPQafuq+ig1He29Vk7HvJip6eXuUyt7Q7yPT+ZWPZ/dz6/xCdEFOAAGNPMMFCpuzq00+xzjf7Lm3Bbya8dfNkJqS8U1bPoADqr4mhh1+ETjD9Jpe0zFZnpDEzEdXGhi8NiPyecJ/oyT9hmazHWCLRPSXeasgAAAAAAAAAAAAV5tkxcqeVUKcfp1HJ+aEf3yRYdn1/NM/RX9oW/LEfVWOVYT+sM0pUv8ypGHqckn91yzvbhrNvKFbSvFaK+cvR9KnCjSUaaskrJLolwSPOzO/N6KI25ORgR3E6405hsRKFevaUJOMluz4NOzXze0kxpMsxvEI86rFE7TLq/t/pj/AD/9k/4TP4PN+n7MfjMP6mblOqslzjF+Dy6rvzs5W3ZLgrXfFJdUc8mnyY43tDfHqMd52rLU7RNRZrkODj/VtPhPg6z4qD6Ld7X2vgdtJhpkn80+zlq818cflj3VDXr5nneK+VdXETfTxpv1Jcl5kW8RTHHLaIVEzfJPPeX3F5HmmDpb2Lw9WEfrSptJed24CuWlp2ixbDesbzVl6f1NmmQ108HNuHWnJtxa7LdH3o0y4KZI/NDfFnvjnlPJeuTZlQzfK6dbDfNnG9ux8mn3p3XqKLJSaWms+C8x3i9YtHioXUGIrrP8Tacvx9T6T+vLvL7FEfDry8I+yiy2njtz8Z+7M/tdmtLIqeGwc5U4x3t6afjScpSlbe5pJO3A0/DUm83mN2/4m8UikSz9mlSvi9Z0nUnKW7GcneTf0XHjd9sjTWRFcM8vJvo5m2aOfm1GsfKvFeml7Trp+6r6OWo723q1Ma9SmrQk4+ZtHXbfwct5jxWTsZlOticVKcnK0aa4tvm6j+BXdo8or7/wsez5mZt7fyg+fYius9xFpy/HVPpP68u8m4ojgry8IQslp47c/GWVi9VZjVySlhqU5Qpwi1Jp8Ztyb8Z891JpW+01rp6Reb7c5bW1F5pFInlDQ2i30O/NH5JDpPVWN07jY2k5UW/Hpt3Vuriuklz4cyPn09csfVJwai2KfovmlUhVpqVN3TV0+1PiUUxtyXsTurbXmvq2HxMsPkUrOPCdVcbPrGHm6v7O0sdLo4mOO/tCt1OrmJ4Ke8q6p4fMM4xL8HGpXn1aUpv1viWMzWkeUfsr4i2SfOf3fMVl+Pyuov6VTqUZdHKLj9j/AHCt63jlO7E0tSecbJxoXXmKoYuNDO5udOTUY1JfOg3wW8+sel3xXmIWp0lZjipHNO02rmJ4bzyTvXcnHSGJcXZ+DfLzogabva+qdqe6t6KKoYyvSrxk5TdpJ23n0d+0vZrExtso4tMTvu2uf6tzbOsTKVapKEL+LThJxSXRO3N97OWLT0xxtEc3XLqL5J3meSYbGXUq1cVKcnKyguLb+u/3EPtHaIrHql9n7zxT6LOKxZgAAAAAAKy20U3u4WXS9Ret7j+DLPs6fmj0VvaMfLPqg2la0aGpsNKfJVoX9ckviTs8b47R9EHBO2Ss/V6GPPPQAHn/ADLJM6r5lVksNXe9UlL8XLrJvsL+mXHFYjijpHioL4sk2meGes+DV4vB4rBVFHG0505NXSnFxdu2z6HWtq25xO7nas15TGyW7JfKz/Rn7YETX917wl6HvfZcOLw1DGYaVPFRU4SVpRfJop62ms7wt7Vi0bSjdLN9JaToeCoVKcLc1G85N/nbt3fzkmcefNPFMI0ZMGGOGJY1TaVpuzV6kl6N/E2jQ5v9lrOuw/7Co84ng6ua1ZZamqTm3BNWsnxtbpbiW+OLRWIt1VOSazaeHotrZHOU9KNS+jWml5vFftbKnXx/y+0LXQT/AMXvKqdQ+UGJ9PU9+Ra4u7r6R9lXl+e3rP3TDZjpTCZtGeIzOKnCMtyEHyckk3KS6pXSS5cyHrdRam1K9UvR6et9726LUoYLCYZ/g9OEOFvFilw7OCKubWnrK0isR0hQesfKvFeml7S+0/dV9FFqO9t6rD2SYXDV9N1HXhGT8PJXcU/oU+0r9faYyRtPh/Mp+grE4538/wCITujh6GHv4CMY357qSv57ECZmeqfERHR54z//AB7Eemqe/I9Di+SvpH2eey/Pb1n7rA2UacwdfByxWNgpy33GmpK6ila8kvrN3V+lu8ga7PaJ4K+6w0OGsxxz7JnqfI8HnGTVIVoR3t1uErK8ZJcGn5yFhy2x3iYlMzYq5KTEw8+p3R6BQLqwma1Mv2YQrJ+NHDpRf51tyP32KW2OLama/VdVyTXTRb6KWit6XjO13xb9r9pdKVcmS6r0dkuXRpYKraMVxfg53k+speLxbKbJp9RktxWj7LjHqMGOvDEuea6w0fmuAnSxtXehJW/Fz4djXi8GudzFNNnpaLVj7M31OC9eG0qYnFKTSd1yv295dKaVyY7HTzLZTKpU4yeHs33pqLf2plNWnBqto81za/Hpd58lNN2RcqZdujNG5fleWQnjKcaleUVKUpJPdvx3Yp8rcr9Sk1Gqte0xE7QutPpq0rEzHNKaOHoYe/gIxjfnupL2EWZmeqVERHR2mGQAAAAAAER2oZXLMdLylSV5UZKp6kmpf7W36iXosnDl2nx5Imtx8WLePDmpNNp3jwfRl2pV96M1FR1Dk8ZJrwsUo1I9ku39F81/6KDUYZxX28PBfafNGWm/j4t+cHcAp/bD5RUvQr35lv2f3c+qo1/eR6OjZL5Wf6M/bA21/de8MaHvfZt9qupsTTxf9EwMnCKinUadm78oX7LcX23Ry0OCNviW9nXXZ5ifh190HyDIMwz/ABLhlkL24yk3aMU+1/BcSblzVxxvaULFhtknasJfS2UZhKPy2IpxfdGT+KIk9oU8Kpcdn28bIVnOXvKs1qUZSU3Tlu7yVr8F0JuO/HWLeaFkpwWmvktfZD5LS9NL3YFTr+99lroO695VXqHygxPp6nvyLXF3dfSPsq8vz29Z+62NkvkkvSz+BVa/vfaFroe695TMhJjz5rHyrxXppe09Bp+6r6KDUd7b1WTse8mKnp5e5TK3tDvI9P5lY9n93Pr/ABCdEFOec8//AMexHpqnvyPRYvkr6R9nncvz29Z+63NlXkdD9OfvMqdd30+y30Xcx7pZiPyeXmfsIkdUqejzPH5p6WXm46LZxlKVXY5Hc6UoS9Smm/uRVVnbWe8rW0b6T2hVEVvSS4K7td8vX3FoqkwWzTUTXBUv2n8pE/HYvqmfgcv0ff7tNR9lL9f+UfjsX1PwOX6H92mo+yl+v/KPx2L6n4HL9EvxOWYnJ9ldWjjbb8acr7ruuM21x8zRDjJGTVRavTeEycc0001t5Sp4uFO9M0vxS8x5qer0kORhkAAAAAAAA+SipRtLin0ApPXej62Q4p1MGnLDSd01/wAtv6Mu7sfq587vS6mMsbT833Uup00453jp9kby3McZleLVTL5unNdV1XY1ya7mSL0reNrQjUvak71lOMDtVx9KmljqEKj+tGTh91pIhW7PrPyzsnV7QtHzQ76+1ms4/g+Fin2yqN/cor2msdnR42/w2ntCfCv+UK1DnuM1DjlVx+6mo7qUVZJXbtzb6sm4sVcVeGqFlzWy23s3+yXyt/0Z+2BH1/de8O+h732dW1LCVcPq6cprxakYyi/NFRa9Tj96NtFaJxRHkxrazGWZ83LZ/q3D6anUjjYSlTqNPejZuLV1y6qxjVaacu01nnBpdRGLeLdJSXOtqWEjh2slpzlNrhKokorvte783AjY+z7b/nnkk5NfXb8kKtrValetKVZuUpNuTfVt3bfrLSIiI2hWTMzO8rh2Q+S0vTS92BT6/vfZb6DuveVV6h8oMT6ep78i1xd3X0j7KvL89vWfutjZN5JL0s/gVOv732ha6HuveUzIaYoTX+FnhdYYhTXzpKa71KKd167r1F9pbb4aqLVV2y2Z2iNaPTNCdOtTdSnOW+rOzUrJPnwaaS+w01Ol+NMTE7S302q+FExMbwsTR+sFqjFVY0qTpxpxi7uV23Jy6JcPm9pXajTfBiJmd91hp9T8aZ2jbZTmf/49iPTVPfkXGL5K+kfZT5fnt6z91ubKvI6H6c/eZU67vp9lvou5j3SzEfk8vM/YRI6pU9HmePzT0svNx0Xzo/D0sZoWhTrq8Z0d1rud0yi1FprnmY817giLYYifJTOoclxOQ5pKji1y+bLpKPSS+PYy5xZYyV4oU2XFOO3DKWaX2k1sswcaWbQdWMVaM4tb1lyUk+Dt23ImfQxeeKk7JeHWzSOG8btpmO1bD+Af9WUJufR1Gkl32i235uByp2fO/wCa37Otu0I2/LX90e01rjPqOc/Kb2JVafGl1u+Hyf1eHTlw9ZIzaTFNPLbx/wDqPh1WWL+e/wDvJZWu23o3E3Vvk+XrRW6bvq+qy1Pc29FCF8oXoTOM0nl+GSoJOXg5VG3yjCmlvStdXd5RSV1z5qx5/Hj4p5+e37vQZMnDHLy3/Z05RnNbEYncxW67txjOKS8aMYzcXaUk/FldNS6STSa45yYoiN4/37MY8kzO0t6cHYAAAAAAAA4zhGpBqok0+DT4prvETsIVnezTKMdNyy9yw8n0jxj+q+XqZOx67JXlbmhZNDjtzryRfEbLM4g/werRmu/ej8GSY7Qx+MSjT2fk8Jh10tl2eyl8pOhFdu9J/wDgZnX4vKWI0GTzhu8s2U0ISTzSu5/m01u/e7v7kcb9oT/bH7u1Oz4/ulOMoyTLclo7uW04w7Wub/Sk+LIOTLfJO9pTceKmONqw6tRafwGocF4PHrlxjJcJRfan8ORnDmtinerGXDXLG1lfYrZRjVU/A8RBx/Pi0/uuiwr2jXxqgW7Pt4WZOWbKbVU81r3j9WnG1/8Auf7jW/aHL8lf3bU7P5/mn9mfnGzLCY7Hb+Eq+BhuxioKF7bqS573Fvmc8evtWu0xu3yaGtp3idkj0jp9abyt0VU8JebnvWtzSVrXfYR8+b4tuLbZJwYfhV4d90WzDZfDG5hUqPEuPhJynbwa4b0nK3zu8lU1/DWI4eiLbQRa0zxdUr0nkS07lPgVPwnjOW9a3O3C12RM+b4t+LbZKwYvhU4d25OLsj2q9I4DUsIvENwqRVo1I87dkl1V/wD7iyRg1NsXToj59NXL16oVPZPjVPxMTTa74NP7Lk3+o1/Sh/0+36ku0RpL+y8Ku/V8LKpu38XdS3d7lxf1iJqdT8bbltslabTfB3577tFj9l0MZj6lR4lrfnKdvBrhvSbt87vO9dfw1iOHo420EWtM8XVLtK5ItPZOqCn4S0pPetb5zvyuyJny/FvxbbJeHF8KnDu2tSO/Ta7VY4w6yrVbJYJflT/Zr+Is/wCo/wDX/Kt/p0fqT3IsuWUZRSoqW/4OO7vWtf1EDLfjvNvNPx04KRXycc8yTL89wu5mUN5dHycX2xfNDFltjnessZMVckbWhX+P2UVfCf8ADsQt3sqR4r1x5/YWFe0Y/ur+yBbs+f7bfu6cNsox0p/hWIpxX5sW399jM9o18KtY7Pt42TjTWksr06r4SLlUas6k+MvMuiXciFm1N8vXonYdPTF06thn2WrN8nq0XLc8JHd3rXt6jnivwXi3k6ZKcdJr5oF/dND/AKp/s1/ET/6j/wBf8oH9Oj9Sc5vlX9Porwct2SjKHFcJQmkpRduPG0Xdcmlz4pwceThlOyY+KHDL8rqUsVv4pxVnJwpwvuxlO29K743fHokt6XaL5ImNoYrTad5bY5O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206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1508" name="AutoShape 4" descr="data:image/jpeg;base64,/9j/4AAQSkZJRgABAQAAAQABAAD/2wCEAAkGBwgHBhQUBxQWExQWFyAZGRcYGRwdIRwaHRoYGiEaGB0gHyggJBsnHBkXITEhJik3LjAuHR8zODMuNygtLisBCgoKDg0OGxAQGjcmICYtLCwsNy80LCwvNDQsLy00LDQsLCw0NCwsLCwsLCwsLCwtLCwsNDQsLCwsLDQsLCwsLP/AABEIAKgBLQMBEQACEQEDEQH/xAAcAAEAAgIDAQAAAAAAAAAAAAAABgcEBQIDCAH/xABKEAACAQIDBQIJBgoIBwAAAAAAAQIDEQQFBgcSITFBUWETIjZxc4GxssEjMkJSkaEkMzRicpKT0dLiFBUWFzVTg6IlQ1SCwuHw/8QAGgEBAAIDAQAAAAAAAAAAAAAAAAQFAQIDBv/EADMRAQACAQIDBgQFBAMBAAAAAAABAgMEERIhMQUzQVFxgRMyYbEUIlKRwRVCofAjYuHR/9oADAMBAAIRAxEAPwC8QAAAAAAAAAAAAAAAAAAAAAAAAAAAAAAAAAAAAAAAAAAAAAAAAAAAAAAAAAAAAAAAAAAAAAAAAAAAAAAAAAAAAAAAAAAAAAAAAAAAAAAAAAAAAAAAAAAAAAAAAAAAAAAAAAAAAAAAAAAAAAAAAAAAAAAAAAAAAAAAAAAAAAAAAAAAAAAAAAAAAAAAAAAAAAAAAAAAAAAAAAAAAAAAAAAAAAAAAAAAAAAAAAADjOcacbzaSXVgajE6qyDDStWxNG/Ypp+y52jT5Z6VlxnUYo62hxoat09XlaniqXrkl7bCdNlj+2SNRin+6G4o1qVenvUJKSfVNNfajlMTHV1iYno5mGQAAAAAAAAAAAAAAAAAAAAAAAAAAAAAAAAAAAABFNaazw2nKe5QSqV5K6h0ivrT+C5vu5krTaWcvOeUIuo1MYo2jnKoM4zzM86q3zKrKfZHlFeaK4fEuMeKmOPywqMmW+SfzSwKcJVHakm32JX9hvPLq5xG/QqQnSfyqcfOmvaI59GZjbqyctzPHZVW3suqSpv818H51yfrRrelbxtaN21L2pO9Z2XRoHUGP1Dlbnj6W7uuyqLhGp2tLnddensVNqsNcVtqz/4uNLmtlrvaP/UoIqUAAAAAAAAaLF6x0/g8VKnia8Yzg7SVpcGunI7102W0bxVwtqcVZ2mzYZTm2BzjDOeWzVSClutpNcUk7cUujRzyY7Y52tGzpjyVyRvWd2aaNwAAAAAAAAAAAAAAAAAAAAAABrtQ5rTyTJqlerx3I8F2yfCK9baOmLHOS8Vhzy5Ix0m0vPeMxVfHYuVTFPenN70n3v4dx6CtYrG0dFBa02neU+0BoSlmOGjiM6TcHxp0+W8vrT62fRdeZA1Wrmk8FOvinaXSRaOO/TwWjhcJh8HSUcJCMIrkopJfYirtabTvMrStYrG0Q5VqFKvC1eKkn0kk19jETMdCYieqJZps4yPG42M6KdFJ3nCHCMl2JfR867/OS6a7JWNp5ol9FjtO8cktw9ClhqEYYeKjGKsopWSS6IiTMzO8pcRERtDsMMuNSpClG9RpLtbsZiNzfZjxzLATlaFWm32Kcf3meC3k146+bJTTXA1bPoAAAA8+ax8q8V6aXtPQafuq+ig1He29Vk7HvJip6eXuUyt7Q7yPT+ZWPZ/dz6/xCdEFOAAGNPMMFCpuzq00+xzjf7Lm3Bbya8dfNkJqS8U1bPoADqr4mhh1+ETjD9Jpe0zFZnpDEzEdXGhi8NiPyecJ/oyT9hmazHWCLRPSXeasgAAAAAAAAAAAAV5tkxcqeVUKcfp1HJ+aEf3yRYdn1/NM/RX9oW/LEfVWOVYT+sM0pUv8ypGHqckn91yzvbhrNvKFbSvFaK+cvR9KnCjSUaaskrJLolwSPOzO/N6KI25ORgR3E6405hsRKFevaUJOMluz4NOzXze0kxpMsxvEI86rFE7TLq/t/pj/AD/9k/4TP4PN+n7MfjMP6mblOqslzjF+Dy6rvzs5W3ZLgrXfFJdUc8mnyY43tDfHqMd52rLU7RNRZrkODj/VtPhPg6z4qD6Ld7X2vgdtJhpkn80+zlq818cflj3VDXr5nneK+VdXETfTxpv1Jcl5kW8RTHHLaIVEzfJPPeX3F5HmmDpb2Lw9WEfrSptJed24CuWlp2ixbDesbzVl6f1NmmQ108HNuHWnJtxa7LdH3o0y4KZI/NDfFnvjnlPJeuTZlQzfK6dbDfNnG9ux8mn3p3XqKLJSaWms+C8x3i9YtHioXUGIrrP8Tacvx9T6T+vLvL7FEfDry8I+yiy2njtz8Z+7M/tdmtLIqeGwc5U4x3t6afjScpSlbe5pJO3A0/DUm83mN2/4m8UikSz9mlSvi9Z0nUnKW7GcneTf0XHjd9sjTWRFcM8vJvo5m2aOfm1GsfKvFeml7Trp+6r6OWo723q1Ma9SmrQk4+ZtHXbfwct5jxWTsZlOticVKcnK0aa4tvm6j+BXdo8or7/wsez5mZt7fyg+fYius9xFpy/HVPpP68u8m4ojgry8IQslp47c/GWVi9VZjVySlhqU5Qpwi1Jp8Ztyb8Z891JpW+01rp6Reb7c5bW1F5pFInlDQ2i30O/NH5JDpPVWN07jY2k5UW/Hpt3Vuriuklz4cyPn09csfVJwai2KfovmlUhVpqVN3TV0+1PiUUxtyXsTurbXmvq2HxMsPkUrOPCdVcbPrGHm6v7O0sdLo4mOO/tCt1OrmJ4Ke8q6p4fMM4xL8HGpXn1aUpv1viWMzWkeUfsr4i2SfOf3fMVl+Pyuov6VTqUZdHKLj9j/AHCt63jlO7E0tSecbJxoXXmKoYuNDO5udOTUY1JfOg3wW8+sel3xXmIWp0lZjipHNO02rmJ4bzyTvXcnHSGJcXZ+DfLzogabva+qdqe6t6KKoYyvSrxk5TdpJ23n0d+0vZrExtso4tMTvu2uf6tzbOsTKVapKEL+LThJxSXRO3N97OWLT0xxtEc3XLqL5J3meSYbGXUq1cVKcnKyguLb+u/3EPtHaIrHql9n7zxT6LOKxZgAAAAAAKy20U3u4WXS9Ret7j+DLPs6fmj0VvaMfLPqg2la0aGpsNKfJVoX9ckviTs8b47R9EHBO2Ss/V6GPPPQAHn/ADLJM6r5lVksNXe9UlL8XLrJvsL+mXHFYjijpHioL4sk2meGes+DV4vB4rBVFHG0505NXSnFxdu2z6HWtq25xO7nas15TGyW7JfKz/Rn7YETX917wl6HvfZcOLw1DGYaVPFRU4SVpRfJop62ms7wt7Vi0bSjdLN9JaToeCoVKcLc1G85N/nbt3fzkmcefNPFMI0ZMGGOGJY1TaVpuzV6kl6N/E2jQ5v9lrOuw/7Co84ng6ua1ZZamqTm3BNWsnxtbpbiW+OLRWIt1VOSazaeHotrZHOU9KNS+jWml5vFftbKnXx/y+0LXQT/AMXvKqdQ+UGJ9PU9+Ra4u7r6R9lXl+e3rP3TDZjpTCZtGeIzOKnCMtyEHyckk3KS6pXSS5cyHrdRam1K9UvR6et9726LUoYLCYZ/g9OEOFvFilw7OCKubWnrK0isR0hQesfKvFeml7S+0/dV9FFqO9t6rD2SYXDV9N1HXhGT8PJXcU/oU+0r9faYyRtPh/Mp+grE4538/wCITujh6GHv4CMY357qSv57ECZmeqfERHR54z//AB7Eemqe/I9Di+SvpH2eey/Pb1n7rA2UacwdfByxWNgpy33GmpK6ila8kvrN3V+lu8ga7PaJ4K+6w0OGsxxz7JnqfI8HnGTVIVoR3t1uErK8ZJcGn5yFhy2x3iYlMzYq5KTEw8+p3R6BQLqwma1Mv2YQrJ+NHDpRf51tyP32KW2OLama/VdVyTXTRb6KWit6XjO13xb9r9pdKVcmS6r0dkuXRpYKraMVxfg53k+speLxbKbJp9RktxWj7LjHqMGOvDEuea6w0fmuAnSxtXehJW/Fz4djXi8GudzFNNnpaLVj7M31OC9eG0qYnFKTSd1yv295dKaVyY7HTzLZTKpU4yeHs33pqLf2plNWnBqto81za/Hpd58lNN2RcqZdujNG5fleWQnjKcaleUVKUpJPdvx3Yp8rcr9Sk1Gqte0xE7QutPpq0rEzHNKaOHoYe/gIxjfnupL2EWZmeqVERHR2mGQAAAAAAER2oZXLMdLylSV5UZKp6kmpf7W36iXosnDl2nx5Imtx8WLePDmpNNp3jwfRl2pV96M1FR1Dk8ZJrwsUo1I9ku39F81/6KDUYZxX28PBfafNGWm/j4t+cHcAp/bD5RUvQr35lv2f3c+qo1/eR6OjZL5Wf6M/bA21/de8MaHvfZt9qupsTTxf9EwMnCKinUadm78oX7LcX23Ry0OCNviW9nXXZ5ifh190HyDIMwz/ABLhlkL24yk3aMU+1/BcSblzVxxvaULFhtknasJfS2UZhKPy2IpxfdGT+KIk9oU8Kpcdn28bIVnOXvKs1qUZSU3Tlu7yVr8F0JuO/HWLeaFkpwWmvktfZD5LS9NL3YFTr+99lroO695VXqHygxPp6nvyLXF3dfSPsq8vz29Z+62NkvkkvSz+BVa/vfaFroe695TMhJjz5rHyrxXppe09Bp+6r6KDUd7b1WTse8mKnp5e5TK3tDvI9P5lY9n93Pr/ABCdEFOec8//AMexHpqnvyPRYvkr6R9nncvz29Z+63NlXkdD9OfvMqdd30+y30Xcx7pZiPyeXmfsIkdUqejzPH5p6WXm46LZxlKVXY5Hc6UoS9Smm/uRVVnbWe8rW0b6T2hVEVvSS4K7td8vX3FoqkwWzTUTXBUv2n8pE/HYvqmfgcv0ff7tNR9lL9f+UfjsX1PwOX6H92mo+yl+v/KPx2L6n4HL9EvxOWYnJ9ldWjjbb8acr7ruuM21x8zRDjJGTVRavTeEycc0001t5Sp4uFO9M0vxS8x5qer0kORhkAAAAAAAA+SipRtLin0ApPXej62Q4p1MGnLDSd01/wAtv6Mu7sfq587vS6mMsbT833Uup00453jp9kby3McZleLVTL5unNdV1XY1ya7mSL0reNrQjUvak71lOMDtVx9KmljqEKj+tGTh91pIhW7PrPyzsnV7QtHzQ76+1ms4/g+Fin2yqN/cor2msdnR42/w2ntCfCv+UK1DnuM1DjlVx+6mo7qUVZJXbtzb6sm4sVcVeGqFlzWy23s3+yXyt/0Z+2BH1/de8O+h732dW1LCVcPq6cprxakYyi/NFRa9Tj96NtFaJxRHkxrazGWZ83LZ/q3D6anUjjYSlTqNPejZuLV1y6qxjVaacu01nnBpdRGLeLdJSXOtqWEjh2slpzlNrhKokorvte783AjY+z7b/nnkk5NfXb8kKtrValetKVZuUpNuTfVt3bfrLSIiI2hWTMzO8rh2Q+S0vTS92BT6/vfZb6DuveVV6h8oMT6ep78i1xd3X0j7KvL89vWfutjZN5JL0s/gVOv732ha6HuveUzIaYoTX+FnhdYYhTXzpKa71KKd167r1F9pbb4aqLVV2y2Z2iNaPTNCdOtTdSnOW+rOzUrJPnwaaS+w01Ol+NMTE7S302q+FExMbwsTR+sFqjFVY0qTpxpxi7uV23Jy6JcPm9pXajTfBiJmd91hp9T8aZ2jbZTmf/49iPTVPfkXGL5K+kfZT5fnt6z91ubKvI6H6c/eZU67vp9lvou5j3SzEfk8vM/YRI6pU9HmePzT0svNx0Xzo/D0sZoWhTrq8Z0d1rud0yi1FprnmY817giLYYifJTOoclxOQ5pKji1y+bLpKPSS+PYy5xZYyV4oU2XFOO3DKWaX2k1sswcaWbQdWMVaM4tb1lyUk+Dt23ImfQxeeKk7JeHWzSOG8btpmO1bD+Af9WUJufR1Gkl32i235uByp2fO/wCa37Otu0I2/LX90e01rjPqOc/Kb2JVafGl1u+Hyf1eHTlw9ZIzaTFNPLbx/wDqPh1WWL+e/wDvJZWu23o3E3Vvk+XrRW6bvq+qy1Pc29FCF8oXoTOM0nl+GSoJOXg5VG3yjCmlvStdXd5RSV1z5qx5/Hj4p5+e37vQZMnDHLy3/Z05RnNbEYncxW67txjOKS8aMYzcXaUk/FldNS6STSa45yYoiN4/37MY8kzO0t6cHYAAAAAAAA4zhGpBqok0+DT4prvETsIVnezTKMdNyy9yw8n0jxj+q+XqZOx67JXlbmhZNDjtzryRfEbLM4g/werRmu/ej8GSY7Qx+MSjT2fk8Jh10tl2eyl8pOhFdu9J/wDgZnX4vKWI0GTzhu8s2U0ISTzSu5/m01u/e7v7kcb9oT/bH7u1Oz4/ulOMoyTLclo7uW04w7Wub/Sk+LIOTLfJO9pTceKmONqw6tRafwGocF4PHrlxjJcJRfan8ORnDmtinerGXDXLG1lfYrZRjVU/A8RBx/Pi0/uuiwr2jXxqgW7Pt4WZOWbKbVU81r3j9WnG1/8Auf7jW/aHL8lf3bU7P5/mn9mfnGzLCY7Hb+Eq+BhuxioKF7bqS573Fvmc8evtWu0xu3yaGtp3idkj0jp9abyt0VU8JebnvWtzSVrXfYR8+b4tuLbZJwYfhV4d90WzDZfDG5hUqPEuPhJynbwa4b0nK3zu8lU1/DWI4eiLbQRa0zxdUr0nkS07lPgVPwnjOW9a3O3C12RM+b4t+LbZKwYvhU4d25OLsj2q9I4DUsIvENwqRVo1I87dkl1V/wD7iyRg1NsXToj59NXL16oVPZPjVPxMTTa74NP7Lk3+o1/Sh/0+36ku0RpL+y8Ku/V8LKpu38XdS3d7lxf1iJqdT8bbltslabTfB3577tFj9l0MZj6lR4lrfnKdvBrhvSbt87vO9dfw1iOHo420EWtM8XVLtK5ItPZOqCn4S0pPetb5zvyuyJny/FvxbbJeHF8KnDu2tSO/Ta7VY4w6yrVbJYJflT/Zr+Is/wCo/wDX/Kt/p0fqT3IsuWUZRSoqW/4OO7vWtf1EDLfjvNvNPx04KRXycc8yTL89wu5mUN5dHycX2xfNDFltjnessZMVckbWhX+P2UVfCf8ADsQt3sqR4r1x5/YWFe0Y/ur+yBbs+f7bfu6cNsox0p/hWIpxX5sW399jM9o18KtY7Pt42TjTWksr06r4SLlUas6k+MvMuiXciFm1N8vXonYdPTF06thn2WrN8nq0XLc8JHd3rXt6jnivwXi3k6ZKcdJr5oF/dND/AKp/s1/ET/6j/wBf8oH9Oj9Sc5vlX9Porwct2SjKHFcJQmkpRduPG0Xdcmlz4pwceThlOyY+KHDL8rqUsVv4pxVnJwpwvuxlO29K743fHokt6XaL5ImNoYrTad5bY5O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2Q=="/>
          <p:cNvSpPr>
            <a:spLocks noChangeAspect="1" noChangeArrowheads="1"/>
          </p:cNvSpPr>
          <p:nvPr/>
        </p:nvSpPr>
        <p:spPr bwMode="auto">
          <a:xfrm>
            <a:off x="12065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1513" name="Picture 9" descr="http://digitalust.files.wordpress.com/2013/04/bigdata.jp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1538" y="4071942"/>
            <a:ext cx="3786214" cy="2127540"/>
          </a:xfrm>
          <a:prstGeom prst="rect">
            <a:avLst/>
          </a:prstGeom>
          <a:noFill/>
        </p:spPr>
      </p:pic>
      <p:pic>
        <p:nvPicPr>
          <p:cNvPr id="10" name="Picture 4" descr="http://ods.io/wp-content/themes/ods/assets/img/teaser_cloud.pn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29256" y="3357562"/>
            <a:ext cx="2714644" cy="3217357"/>
          </a:xfrm>
          <a:prstGeom prst="rect">
            <a:avLst/>
          </a:prstGeom>
          <a:noFill/>
        </p:spPr>
      </p:pic>
    </p:spTree>
    <p:extLst>
      <p:ext uri="{BB962C8B-B14F-4D97-AF65-F5344CB8AC3E}">
        <p14:creationId xmlns:p14="http://schemas.microsoft.com/office/powerpoint/2010/main" val="26608192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Big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13</a:t>
            </a:fld>
            <a:endParaRPr lang="en-US" altLang="zh-CN"/>
          </a:p>
        </p:txBody>
      </p:sp>
      <p:pic>
        <p:nvPicPr>
          <p:cNvPr id="8601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7544" y="980728"/>
            <a:ext cx="3893729" cy="305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8840"/>
            <a:ext cx="4708216" cy="4536504"/>
          </a:xfrm>
          <a:prstGeom prst="rect">
            <a:avLst/>
          </a:prstGeom>
        </p:spPr>
      </p:pic>
    </p:spTree>
    <p:extLst>
      <p:ext uri="{BB962C8B-B14F-4D97-AF65-F5344CB8AC3E}">
        <p14:creationId xmlns:p14="http://schemas.microsoft.com/office/powerpoint/2010/main" val="427495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wheel(1)">
                                      <p:cBhvr>
                                        <p:cTn id="7" dur="2000"/>
                                        <p:tgtEl>
                                          <p:spTgt spid="86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Public Security</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14</a:t>
            </a:fld>
            <a:endParaRPr lang="en-US" altLang="zh-CN"/>
          </a:p>
        </p:txBody>
      </p:sp>
      <p:pic>
        <p:nvPicPr>
          <p:cNvPr id="92164" name="Picture 4" descr="https://aryan4646.files.wordpress.com/2013/05/crime1.jpg">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7585" y="980728"/>
            <a:ext cx="7488832"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260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Health Care Application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15</a:t>
            </a:fld>
            <a:endParaRPr lang="en-US" altLang="zh-CN"/>
          </a:p>
        </p:txBody>
      </p:sp>
      <p:pic>
        <p:nvPicPr>
          <p:cNvPr id="25604" name="Picture 4" descr="https://bizgov.files.wordpress.com/2010/02/6a00d83451bf5969e2011278dd149928a4-800wi1.jp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2990" y="1071546"/>
            <a:ext cx="3058930" cy="4286280"/>
          </a:xfrm>
          <a:prstGeom prst="rect">
            <a:avLst/>
          </a:prstGeom>
          <a:noFill/>
        </p:spPr>
      </p:pic>
      <p:sp>
        <p:nvSpPr>
          <p:cNvPr id="8" name="矩形 7"/>
          <p:cNvSpPr/>
          <p:nvPr/>
        </p:nvSpPr>
        <p:spPr>
          <a:xfrm>
            <a:off x="959649" y="5572140"/>
            <a:ext cx="2604239" cy="369332"/>
          </a:xfrm>
          <a:prstGeom prst="rect">
            <a:avLst/>
          </a:prstGeom>
        </p:spPr>
        <p:txBody>
          <a:bodyPr wrap="none">
            <a:spAutoFit/>
          </a:bodyPr>
          <a:lstStyle/>
          <a:p>
            <a:r>
              <a:rPr lang="en-US" dirty="0" smtClean="0"/>
              <a:t>Effectiveness Research</a:t>
            </a:r>
            <a:endParaRPr lang="zh-CN" altLang="en-US" dirty="0"/>
          </a:p>
        </p:txBody>
      </p:sp>
      <p:sp>
        <p:nvSpPr>
          <p:cNvPr id="10" name="矩形 9"/>
          <p:cNvSpPr/>
          <p:nvPr/>
        </p:nvSpPr>
        <p:spPr>
          <a:xfrm>
            <a:off x="5042513" y="4787860"/>
            <a:ext cx="2505814" cy="369332"/>
          </a:xfrm>
          <a:prstGeom prst="rect">
            <a:avLst/>
          </a:prstGeom>
        </p:spPr>
        <p:txBody>
          <a:bodyPr wrap="none">
            <a:spAutoFit/>
          </a:bodyPr>
          <a:lstStyle/>
          <a:p>
            <a:r>
              <a:rPr lang="en-US" dirty="0" smtClean="0"/>
              <a:t>Personalized Medicine</a:t>
            </a:r>
            <a:endParaRPr lang="zh-CN" altLang="en-US" dirty="0"/>
          </a:p>
        </p:txBody>
      </p:sp>
      <p:pic>
        <p:nvPicPr>
          <p:cNvPr id="92162" name="Picture 2" descr="http://medicine.iupui.edu/render.aspx?code=5822E8F3-3D8"/>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878316" y="1105705"/>
            <a:ext cx="4798139" cy="375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233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Location Data: Urban Planning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16</a:t>
            </a:fld>
            <a:endParaRPr lang="en-US" altLang="zh-CN"/>
          </a:p>
        </p:txBody>
      </p:sp>
      <p:pic>
        <p:nvPicPr>
          <p:cNvPr id="3074" name="Picture 2" descr="http://eng.up.edu.ps/files/e5d2a6ae8117ac7252dd9b92b3f3815b146091913.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0034" y="1000108"/>
            <a:ext cx="8215368" cy="5572164"/>
          </a:xfrm>
          <a:prstGeom prst="rect">
            <a:avLst/>
          </a:prstGeom>
          <a:noFill/>
        </p:spPr>
      </p:pic>
    </p:spTree>
    <p:extLst>
      <p:ext uri="{BB962C8B-B14F-4D97-AF65-F5344CB8AC3E}">
        <p14:creationId xmlns:p14="http://schemas.microsoft.com/office/powerpoint/2010/main" val="1464676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Location Data: Mobile User</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17</a:t>
            </a:fld>
            <a:endParaRPr lang="en-US" altLang="zh-CN"/>
          </a:p>
        </p:txBody>
      </p:sp>
      <p:pic>
        <p:nvPicPr>
          <p:cNvPr id="12185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3513" y="1071546"/>
            <a:ext cx="8167261" cy="5500726"/>
          </a:xfrm>
          <a:prstGeom prst="rect">
            <a:avLst/>
          </a:prstGeom>
          <a:noFill/>
          <a:ln w="9525">
            <a:noFill/>
            <a:miter lim="800000"/>
            <a:headEnd/>
            <a:tailEnd/>
          </a:ln>
          <a:effectLst/>
        </p:spPr>
      </p:pic>
    </p:spTree>
    <p:extLst>
      <p:ext uri="{BB962C8B-B14F-4D97-AF65-F5344CB8AC3E}">
        <p14:creationId xmlns:p14="http://schemas.microsoft.com/office/powerpoint/2010/main" val="29663995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Location Data: Shopper</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18</a:t>
            </a:fld>
            <a:endParaRPr lang="en-US" altLang="zh-CN"/>
          </a:p>
        </p:txBody>
      </p:sp>
      <p:pic>
        <p:nvPicPr>
          <p:cNvPr id="1025" name="Picture 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7584" y="955821"/>
            <a:ext cx="7654953" cy="5616451"/>
          </a:xfrm>
          <a:prstGeom prst="rect">
            <a:avLst/>
          </a:prstGeom>
          <a:noFill/>
          <a:ln w="9525">
            <a:noFill/>
            <a:miter lim="800000"/>
            <a:headEnd/>
            <a:tailEnd/>
          </a:ln>
          <a:effectLst/>
        </p:spPr>
      </p:pic>
    </p:spTree>
    <p:extLst>
      <p:ext uri="{BB962C8B-B14F-4D97-AF65-F5344CB8AC3E}">
        <p14:creationId xmlns:p14="http://schemas.microsoft.com/office/powerpoint/2010/main" val="25687162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Retail Data: Targeted Marketing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19</a:t>
            </a:fld>
            <a:endParaRPr lang="en-US" altLang="zh-CN"/>
          </a:p>
        </p:txBody>
      </p:sp>
      <p:pic>
        <p:nvPicPr>
          <p:cNvPr id="32770" name="Picture 2" descr="http://www.alta-graphics.com/blog/wp-content/uploads/2012/08/bigstock-Targeted-Marketing-to-find-and-209001412.jp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59254" y="1000108"/>
            <a:ext cx="6130764" cy="5572164"/>
          </a:xfrm>
          <a:prstGeom prst="rect">
            <a:avLst/>
          </a:prstGeom>
          <a:noFill/>
        </p:spPr>
      </p:pic>
    </p:spTree>
    <p:extLst>
      <p:ext uri="{BB962C8B-B14F-4D97-AF65-F5344CB8AC3E}">
        <p14:creationId xmlns:p14="http://schemas.microsoft.com/office/powerpoint/2010/main" val="3451816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Interdisciplinary</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a:t>
            </a:fld>
            <a:endParaRPr lang="en-US" altLang="zh-CN"/>
          </a:p>
        </p:txBody>
      </p:sp>
      <p:graphicFrame>
        <p:nvGraphicFramePr>
          <p:cNvPr id="5" name="Diagram 4"/>
          <p:cNvGraphicFramePr/>
          <p:nvPr>
            <p:extLst>
              <p:ext uri="{D42A27DB-BD31-4B8C-83A1-F6EECF244321}">
                <p14:modId xmlns:p14="http://schemas.microsoft.com/office/powerpoint/2010/main" val="2486925553"/>
              </p:ext>
            </p:extLst>
          </p:nvPr>
        </p:nvGraphicFramePr>
        <p:xfrm>
          <a:off x="685800" y="990600"/>
          <a:ext cx="77724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720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71924E5-F3B4-4B84-BA8D-112FD5B014B5}"/>
                                            </p:graphicEl>
                                          </p:spTgt>
                                        </p:tgtEl>
                                        <p:attrNameLst>
                                          <p:attrName>style.visibility</p:attrName>
                                        </p:attrNameLst>
                                      </p:cBhvr>
                                      <p:to>
                                        <p:strVal val="visible"/>
                                      </p:to>
                                    </p:set>
                                    <p:animEffect transition="in" filter="fade">
                                      <p:cBhvr>
                                        <p:cTn id="7" dur="500"/>
                                        <p:tgtEl>
                                          <p:spTgt spid="5">
                                            <p:graphicEl>
                                              <a:dgm id="{D71924E5-F3B4-4B84-BA8D-112FD5B014B5}"/>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256B9C73-7B1E-41AB-B31D-5372862F8FFC}"/>
                                            </p:graphicEl>
                                          </p:spTgt>
                                        </p:tgtEl>
                                        <p:attrNameLst>
                                          <p:attrName>style.visibility</p:attrName>
                                        </p:attrNameLst>
                                      </p:cBhvr>
                                      <p:to>
                                        <p:strVal val="visible"/>
                                      </p:to>
                                    </p:set>
                                    <p:animEffect transition="in" filter="fade">
                                      <p:cBhvr>
                                        <p:cTn id="11" dur="500"/>
                                        <p:tgtEl>
                                          <p:spTgt spid="5">
                                            <p:graphicEl>
                                              <a:dgm id="{256B9C73-7B1E-41AB-B31D-5372862F8FFC}"/>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graphicEl>
                                              <a:dgm id="{D92B7FBA-F81F-49F0-BBF8-56C30004B026}"/>
                                            </p:graphicEl>
                                          </p:spTgt>
                                        </p:tgtEl>
                                        <p:attrNameLst>
                                          <p:attrName>style.visibility</p:attrName>
                                        </p:attrNameLst>
                                      </p:cBhvr>
                                      <p:to>
                                        <p:strVal val="visible"/>
                                      </p:to>
                                    </p:set>
                                    <p:animEffect transition="in" filter="fade">
                                      <p:cBhvr>
                                        <p:cTn id="14" dur="500"/>
                                        <p:tgtEl>
                                          <p:spTgt spid="5">
                                            <p:graphicEl>
                                              <a:dgm id="{D92B7FBA-F81F-49F0-BBF8-56C30004B026}"/>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graphicEl>
                                              <a:dgm id="{E4D18B2D-5BD4-4028-BC93-074605399E52}"/>
                                            </p:graphicEl>
                                          </p:spTgt>
                                        </p:tgtEl>
                                        <p:attrNameLst>
                                          <p:attrName>style.visibility</p:attrName>
                                        </p:attrNameLst>
                                      </p:cBhvr>
                                      <p:to>
                                        <p:strVal val="visible"/>
                                      </p:to>
                                    </p:set>
                                    <p:animEffect transition="in" filter="fade">
                                      <p:cBhvr>
                                        <p:cTn id="18" dur="500"/>
                                        <p:tgtEl>
                                          <p:spTgt spid="5">
                                            <p:graphicEl>
                                              <a:dgm id="{E4D18B2D-5BD4-4028-BC93-074605399E5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DAD4769-8F8C-4437-8000-DB1A29FBBE5F}"/>
                                            </p:graphicEl>
                                          </p:spTgt>
                                        </p:tgtEl>
                                        <p:attrNameLst>
                                          <p:attrName>style.visibility</p:attrName>
                                        </p:attrNameLst>
                                      </p:cBhvr>
                                      <p:to>
                                        <p:strVal val="visible"/>
                                      </p:to>
                                    </p:set>
                                    <p:animEffect transition="in" filter="fade">
                                      <p:cBhvr>
                                        <p:cTn id="21" dur="500"/>
                                        <p:tgtEl>
                                          <p:spTgt spid="5">
                                            <p:graphicEl>
                                              <a:dgm id="{9DAD4769-8F8C-4437-8000-DB1A29FBBE5F}"/>
                                            </p:graphic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
                                            <p:graphicEl>
                                              <a:dgm id="{AFD50E63-F934-42B7-8726-1A2B0F5E6AC1}"/>
                                            </p:graphicEl>
                                          </p:spTgt>
                                        </p:tgtEl>
                                        <p:attrNameLst>
                                          <p:attrName>style.visibility</p:attrName>
                                        </p:attrNameLst>
                                      </p:cBhvr>
                                      <p:to>
                                        <p:strVal val="visible"/>
                                      </p:to>
                                    </p:set>
                                    <p:animEffect transition="in" filter="fade">
                                      <p:cBhvr>
                                        <p:cTn id="25" dur="500"/>
                                        <p:tgtEl>
                                          <p:spTgt spid="5">
                                            <p:graphicEl>
                                              <a:dgm id="{AFD50E63-F934-42B7-8726-1A2B0F5E6AC1}"/>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BDF3442C-731C-4F32-9AE7-857DBC6E6448}"/>
                                            </p:graphicEl>
                                          </p:spTgt>
                                        </p:tgtEl>
                                        <p:attrNameLst>
                                          <p:attrName>style.visibility</p:attrName>
                                        </p:attrNameLst>
                                      </p:cBhvr>
                                      <p:to>
                                        <p:strVal val="visible"/>
                                      </p:to>
                                    </p:set>
                                    <p:animEffect transition="in" filter="fade">
                                      <p:cBhvr>
                                        <p:cTn id="28" dur="500"/>
                                        <p:tgtEl>
                                          <p:spTgt spid="5">
                                            <p:graphicEl>
                                              <a:dgm id="{BDF3442C-731C-4F32-9AE7-857DBC6E6448}"/>
                                            </p:graphic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5">
                                            <p:graphicEl>
                                              <a:dgm id="{00FF9880-B45C-4A8F-9038-FC000D96359E}"/>
                                            </p:graphicEl>
                                          </p:spTgt>
                                        </p:tgtEl>
                                        <p:attrNameLst>
                                          <p:attrName>style.visibility</p:attrName>
                                        </p:attrNameLst>
                                      </p:cBhvr>
                                      <p:to>
                                        <p:strVal val="visible"/>
                                      </p:to>
                                    </p:set>
                                    <p:animEffect transition="in" filter="fade">
                                      <p:cBhvr>
                                        <p:cTn id="32" dur="500"/>
                                        <p:tgtEl>
                                          <p:spTgt spid="5">
                                            <p:graphicEl>
                                              <a:dgm id="{00FF9880-B45C-4A8F-9038-FC000D96359E}"/>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CD64E2A7-0188-4842-8113-EB51FC4DACF9}"/>
                                            </p:graphicEl>
                                          </p:spTgt>
                                        </p:tgtEl>
                                        <p:attrNameLst>
                                          <p:attrName>style.visibility</p:attrName>
                                        </p:attrNameLst>
                                      </p:cBhvr>
                                      <p:to>
                                        <p:strVal val="visible"/>
                                      </p:to>
                                    </p:set>
                                    <p:animEffect transition="in" filter="fade">
                                      <p:cBhvr>
                                        <p:cTn id="35" dur="500"/>
                                        <p:tgtEl>
                                          <p:spTgt spid="5">
                                            <p:graphicEl>
                                              <a:dgm id="{CD64E2A7-0188-4842-8113-EB51FC4DAC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7439052" cy="563562"/>
          </a:xfrm>
        </p:spPr>
        <p:txBody>
          <a:bodyPr/>
          <a:lstStyle/>
          <a:p>
            <a:r>
              <a:rPr lang="en-US" altLang="zh-CN" dirty="0" smtClean="0"/>
              <a:t>Retail Data: Sentiment Analysis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20</a:t>
            </a:fld>
            <a:endParaRPr lang="en-US" altLang="zh-CN"/>
          </a:p>
        </p:txBody>
      </p:sp>
      <p:pic>
        <p:nvPicPr>
          <p:cNvPr id="31746" name="Picture 2" descr="http://blog.datumbox.com/wp-content/uploads/2013/09/sentiment-analysis-neutral.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625" y="3429000"/>
            <a:ext cx="7153275" cy="3171826"/>
          </a:xfrm>
          <a:prstGeom prst="rect">
            <a:avLst/>
          </a:prstGeom>
          <a:noFill/>
        </p:spPr>
      </p:pic>
      <p:pic>
        <p:nvPicPr>
          <p:cNvPr id="31748" name="Picture 4" descr="http://data.bigdatastartups.netdna-cdn.com/wp-content/uploads/2013/10/Why-Sentiment-Analysis-Should-Be-A-No-Brainer-For-Organisations.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85918" y="1071546"/>
            <a:ext cx="5429288" cy="2118218"/>
          </a:xfrm>
          <a:prstGeom prst="rect">
            <a:avLst/>
          </a:prstGeom>
          <a:noFill/>
        </p:spPr>
      </p:pic>
    </p:spTree>
    <p:extLst>
      <p:ext uri="{BB962C8B-B14F-4D97-AF65-F5344CB8AC3E}">
        <p14:creationId xmlns:p14="http://schemas.microsoft.com/office/powerpoint/2010/main" val="42774446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Social Networks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21</a:t>
            </a:fld>
            <a:endParaRPr lang="en-US" altLang="zh-CN"/>
          </a:p>
        </p:txBody>
      </p:sp>
      <p:pic>
        <p:nvPicPr>
          <p:cNvPr id="86018" name="Picture 2" descr="http://youthvillage.co.za/wp-content/uploads/2013/10/Social-Network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8464" y="1520786"/>
            <a:ext cx="4259560" cy="3647445"/>
          </a:xfrm>
          <a:prstGeom prst="rect">
            <a:avLst/>
          </a:prstGeom>
          <a:noFill/>
          <a:extLst>
            <a:ext uri="{909E8E84-426E-40DD-AFC4-6F175D3DCCD1}">
              <a14:hiddenFill xmlns:a14="http://schemas.microsoft.com/office/drawing/2010/main">
                <a:solidFill>
                  <a:srgbClr val="FFFFFF"/>
                </a:solidFill>
              </a14:hiddenFill>
            </a:ext>
          </a:extLst>
        </p:spPr>
      </p:pic>
      <p:pic>
        <p:nvPicPr>
          <p:cNvPr id="86021" name="Picture 5" descr="http://web.ecs.syr.edu/~pjmcswee/com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99992" y="1772007"/>
            <a:ext cx="4076452" cy="314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042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Sports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22</a:t>
            </a:fld>
            <a:endParaRPr lang="en-US" altLang="zh-CN"/>
          </a:p>
        </p:txBody>
      </p:sp>
      <p:pic>
        <p:nvPicPr>
          <p:cNvPr id="9216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7544" y="1709514"/>
            <a:ext cx="2673016"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3"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31840" y="1709514"/>
            <a:ext cx="27622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6" name="Picture 6" descr="https://upload.wikimedia.org/wikipedia/zh/thumb/2/2a/Major_League_Baseball.svg/1280px-Major_League_Baseball.svg.pn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94090" y="1709514"/>
            <a:ext cx="2884640" cy="1748458"/>
          </a:xfrm>
          <a:prstGeom prst="rect">
            <a:avLst/>
          </a:prstGeom>
          <a:noFill/>
          <a:extLst>
            <a:ext uri="{909E8E84-426E-40DD-AFC4-6F175D3DCCD1}">
              <a14:hiddenFill xmlns:a14="http://schemas.microsoft.com/office/drawing/2010/main">
                <a:solidFill>
                  <a:srgbClr val="FFFFFF"/>
                </a:solidFill>
              </a14:hiddenFill>
            </a:ext>
          </a:extLst>
        </p:spPr>
      </p:pic>
      <p:pic>
        <p:nvPicPr>
          <p:cNvPr id="92168" name="Picture 8" descr="https://upload.wikimedia.org/wikipedia/commons/d/d1/Oakland_Athletics_logo_1983_to_1992.pn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375041" y="3772749"/>
            <a:ext cx="2032515" cy="2032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94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Open Data</a:t>
            </a:r>
            <a:endParaRPr lang="zh-CN" altLang="en-US" dirty="0"/>
          </a:p>
        </p:txBody>
      </p:sp>
      <p:sp>
        <p:nvSpPr>
          <p:cNvPr id="3" name="内容占位符 2"/>
          <p:cNvSpPr>
            <a:spLocks noGrp="1"/>
          </p:cNvSpPr>
          <p:nvPr>
            <p:ph idx="1"/>
          </p:nvPr>
        </p:nvSpPr>
        <p:spPr>
          <a:xfrm>
            <a:off x="609600" y="1228725"/>
            <a:ext cx="8023225" cy="2200275"/>
          </a:xfrm>
        </p:spPr>
        <p:txBody>
          <a:bodyPr>
            <a:normAutofit fontScale="62500" lnSpcReduction="20000"/>
          </a:bodyPr>
          <a:lstStyle/>
          <a:p>
            <a:pPr algn="just">
              <a:lnSpc>
                <a:spcPct val="134000"/>
              </a:lnSpc>
            </a:pPr>
            <a:r>
              <a:rPr lang="en-US" b="1" dirty="0" smtClean="0"/>
              <a:t>Technically Open:</a:t>
            </a:r>
            <a:r>
              <a:rPr lang="en-US" dirty="0" smtClean="0"/>
              <a:t> available in a machine-readable standard format, which means it can be retrieved and meaningfully processed by a computer application.</a:t>
            </a:r>
          </a:p>
          <a:p>
            <a:pPr algn="just">
              <a:lnSpc>
                <a:spcPct val="120000"/>
              </a:lnSpc>
            </a:pPr>
            <a:endParaRPr lang="en-US" altLang="zh-CN" dirty="0" smtClean="0"/>
          </a:p>
          <a:p>
            <a:pPr algn="just">
              <a:lnSpc>
                <a:spcPct val="134000"/>
              </a:lnSpc>
            </a:pPr>
            <a:r>
              <a:rPr lang="en-US" b="1" dirty="0" smtClean="0"/>
              <a:t>Legally Open:</a:t>
            </a:r>
            <a:r>
              <a:rPr lang="en-US" dirty="0" smtClean="0"/>
              <a:t> explicitly licensed in a way that permits commercial and non-commercial use without restrictions.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23</a:t>
            </a:fld>
            <a:endParaRPr lang="en-US" altLang="zh-CN"/>
          </a:p>
        </p:txBody>
      </p:sp>
      <p:pic>
        <p:nvPicPr>
          <p:cNvPr id="2050" name="Picture 2" descr="http://assets.okfn.org/images/data-types.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32040" y="3214686"/>
            <a:ext cx="3287132" cy="3429024"/>
          </a:xfrm>
          <a:prstGeom prst="rect">
            <a:avLst/>
          </a:prstGeom>
          <a:noFill/>
        </p:spPr>
      </p:pic>
      <p:pic>
        <p:nvPicPr>
          <p:cNvPr id="3074" name="Picture 2" descr="http://www.ign-sn.de/Data_islands_normal_jpg.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3648" y="3571876"/>
            <a:ext cx="2238364" cy="2324101"/>
          </a:xfrm>
          <a:prstGeom prst="rect">
            <a:avLst/>
          </a:prstGeom>
          <a:noFill/>
        </p:spPr>
      </p:pic>
      <p:sp>
        <p:nvSpPr>
          <p:cNvPr id="8" name="右箭头 7"/>
          <p:cNvSpPr/>
          <p:nvPr/>
        </p:nvSpPr>
        <p:spPr>
          <a:xfrm>
            <a:off x="3779912" y="4643446"/>
            <a:ext cx="857256" cy="35719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17904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Where to find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24</a:t>
            </a:fld>
            <a:endParaRPr lang="en-US" altLang="zh-CN"/>
          </a:p>
        </p:txBody>
      </p:sp>
      <p:pic>
        <p:nvPicPr>
          <p:cNvPr id="8909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1561" y="981789"/>
            <a:ext cx="3690464" cy="547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2"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88024" y="1044504"/>
            <a:ext cx="3237996" cy="555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71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Open Government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25</a:t>
            </a:fld>
            <a:endParaRPr lang="en-US" altLang="zh-CN"/>
          </a:p>
        </p:txBody>
      </p:sp>
      <p:pic>
        <p:nvPicPr>
          <p:cNvPr id="37898" name="Picture 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22759" y="1009675"/>
            <a:ext cx="6535389" cy="5562597"/>
          </a:xfrm>
          <a:prstGeom prst="rect">
            <a:avLst/>
          </a:prstGeom>
          <a:noFill/>
          <a:ln w="9525">
            <a:noFill/>
            <a:miter lim="800000"/>
            <a:headEnd/>
            <a:tailEnd/>
          </a:ln>
          <a:effectLst/>
        </p:spPr>
      </p:pic>
    </p:spTree>
    <p:extLst>
      <p:ext uri="{BB962C8B-B14F-4D97-AF65-F5344CB8AC3E}">
        <p14:creationId xmlns:p14="http://schemas.microsoft.com/office/powerpoint/2010/main" val="1553544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i="0" dirty="0" smtClean="0"/>
              <a:t>Big </a:t>
            </a:r>
            <a:r>
              <a:rPr lang="en-US" altLang="zh-CN" i="0" dirty="0"/>
              <a:t>Data </a:t>
            </a:r>
            <a:r>
              <a:rPr lang="en-US" altLang="zh-CN" i="0" dirty="0" smtClean="0"/>
              <a:t>Analytics</a:t>
            </a:r>
            <a:endParaRPr lang="en-US" i="0" dirty="0"/>
          </a:p>
        </p:txBody>
      </p:sp>
      <p:sp>
        <p:nvSpPr>
          <p:cNvPr id="3" name="Content Placeholder 2"/>
          <p:cNvSpPr>
            <a:spLocks noGrp="1"/>
          </p:cNvSpPr>
          <p:nvPr>
            <p:ph idx="1"/>
          </p:nvPr>
        </p:nvSpPr>
        <p:spPr>
          <a:xfrm>
            <a:off x="609600" y="1228724"/>
            <a:ext cx="8210872" cy="5019676"/>
          </a:xfrm>
        </p:spPr>
        <p:txBody>
          <a:bodyPr>
            <a:normAutofit fontScale="55000" lnSpcReduction="20000"/>
          </a:bodyPr>
          <a:lstStyle/>
          <a:p>
            <a:r>
              <a:rPr lang="en-AU" sz="3100" dirty="0" smtClean="0"/>
              <a:t>People have been analysing and investigating data for centuries.</a:t>
            </a:r>
          </a:p>
          <a:p>
            <a:endParaRPr lang="en-AU" sz="3100" dirty="0" smtClean="0"/>
          </a:p>
          <a:p>
            <a:r>
              <a:rPr lang="en-AU" sz="3100" dirty="0" smtClean="0"/>
              <a:t>Statistics</a:t>
            </a:r>
          </a:p>
          <a:p>
            <a:pPr lvl="1"/>
            <a:r>
              <a:rPr lang="en-AU" sz="3100" dirty="0" smtClean="0"/>
              <a:t>Mean, Variance, Correlation, Distribution …</a:t>
            </a:r>
          </a:p>
          <a:p>
            <a:pPr lvl="1"/>
            <a:endParaRPr lang="en-AU" sz="3100" dirty="0" smtClean="0"/>
          </a:p>
          <a:p>
            <a:r>
              <a:rPr lang="en-AU" sz="3100" dirty="0" smtClean="0"/>
              <a:t>In modern days, data are often far beyond human comprehension.</a:t>
            </a:r>
          </a:p>
          <a:p>
            <a:pPr lvl="1"/>
            <a:r>
              <a:rPr lang="en-AU" sz="3100" dirty="0" smtClean="0"/>
              <a:t>Diversity, Volume, Dimensionality</a:t>
            </a:r>
          </a:p>
          <a:p>
            <a:endParaRPr lang="en-AU" sz="3100" dirty="0" smtClean="0"/>
          </a:p>
          <a:p>
            <a:r>
              <a:rPr lang="en-AU" sz="3100" dirty="0" smtClean="0"/>
              <a:t>Definition</a:t>
            </a:r>
          </a:p>
          <a:p>
            <a:pPr lvl="1" algn="just">
              <a:lnSpc>
                <a:spcPct val="120000"/>
              </a:lnSpc>
            </a:pPr>
            <a:r>
              <a:rPr lang="en-US" altLang="zh-CN" sz="3100" dirty="0"/>
              <a:t>Big Data Analytics </a:t>
            </a:r>
            <a:r>
              <a:rPr lang="en-AU" sz="3100" dirty="0"/>
              <a:t>is the </a:t>
            </a:r>
            <a:r>
              <a:rPr lang="en-AU" sz="3100" dirty="0" smtClean="0"/>
              <a:t>process of automatically extracting </a:t>
            </a:r>
            <a:r>
              <a:rPr lang="en-AU" sz="3100" dirty="0" smtClean="0">
                <a:solidFill>
                  <a:srgbClr val="FF0000"/>
                </a:solidFill>
              </a:rPr>
              <a:t>interesting</a:t>
            </a:r>
            <a:r>
              <a:rPr lang="en-AU" sz="3100" dirty="0" smtClean="0"/>
              <a:t> and </a:t>
            </a:r>
            <a:r>
              <a:rPr lang="en-AU" sz="3100" dirty="0" smtClean="0">
                <a:solidFill>
                  <a:srgbClr val="FF0000"/>
                </a:solidFill>
              </a:rPr>
              <a:t>useful</a:t>
            </a:r>
            <a:r>
              <a:rPr lang="en-AU" sz="3100" dirty="0" smtClean="0"/>
              <a:t> </a:t>
            </a:r>
            <a:r>
              <a:rPr lang="en-AU" sz="3100" dirty="0" smtClean="0">
                <a:solidFill>
                  <a:srgbClr val="FF0000"/>
                </a:solidFill>
              </a:rPr>
              <a:t>hidden</a:t>
            </a:r>
            <a:r>
              <a:rPr lang="en-AU" sz="3100" dirty="0" smtClean="0"/>
              <a:t> patterns from usually </a:t>
            </a:r>
            <a:r>
              <a:rPr lang="en-AU" sz="3100" dirty="0" smtClean="0">
                <a:solidFill>
                  <a:srgbClr val="FF0000"/>
                </a:solidFill>
              </a:rPr>
              <a:t>massive</a:t>
            </a:r>
            <a:r>
              <a:rPr lang="en-AU" sz="3100" dirty="0" smtClean="0"/>
              <a:t>, incomplete and noisy data.</a:t>
            </a:r>
          </a:p>
          <a:p>
            <a:pPr lvl="1" algn="just"/>
            <a:endParaRPr lang="en-AU" sz="3100" dirty="0" smtClean="0"/>
          </a:p>
          <a:p>
            <a:pPr algn="just"/>
            <a:r>
              <a:rPr lang="en-AU" sz="3100" dirty="0" smtClean="0"/>
              <a:t>Not a fully automatic process</a:t>
            </a:r>
          </a:p>
          <a:p>
            <a:pPr lvl="1" algn="just"/>
            <a:r>
              <a:rPr lang="en-AU" sz="3100" dirty="0" smtClean="0"/>
              <a:t>Human interventions are often inevitable.</a:t>
            </a:r>
          </a:p>
          <a:p>
            <a:pPr lvl="1" algn="just"/>
            <a:r>
              <a:rPr lang="en-AU" sz="3100" dirty="0" smtClean="0"/>
              <a:t>Domain Knowledge</a:t>
            </a:r>
          </a:p>
          <a:p>
            <a:pPr lvl="1" algn="just"/>
            <a:r>
              <a:rPr lang="en-AU" sz="3100" dirty="0" smtClean="0"/>
              <a:t>Data Collection and Pre-processing</a:t>
            </a:r>
          </a:p>
          <a:p>
            <a:pPr algn="just"/>
            <a:endParaRPr lang="en-AU" sz="3100" dirty="0" smtClean="0"/>
          </a:p>
          <a:p>
            <a:pPr algn="just"/>
            <a:r>
              <a:rPr lang="en-AU" sz="3100" dirty="0" smtClean="0"/>
              <a:t>Synonym: Knowledge Discovery</a:t>
            </a:r>
          </a:p>
          <a:p>
            <a:pPr algn="just"/>
            <a:endParaRPr lang="en-AU" sz="2900" dirty="0" smtClean="0"/>
          </a:p>
          <a:p>
            <a:pPr lvl="1" algn="just"/>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26</a:t>
            </a:fld>
            <a:endParaRPr lang="en-US" altLang="zh-CN"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28725"/>
            <a:ext cx="8066856" cy="5192015"/>
          </a:xfrm>
        </p:spPr>
        <p:txBody>
          <a:bodyPr>
            <a:normAutofit fontScale="70000" lnSpcReduction="20000"/>
          </a:bodyPr>
          <a:lstStyle/>
          <a:p>
            <a:pPr algn="just">
              <a:lnSpc>
                <a:spcPct val="140000"/>
              </a:lnSpc>
            </a:pPr>
            <a:r>
              <a:rPr lang="en-US" sz="3200" dirty="0" smtClean="0">
                <a:latin typeface="Arial" pitchFamily="34" charset="0"/>
                <a:ea typeface="Arial Unicode MS" pitchFamily="34" charset="-122"/>
                <a:cs typeface="Arial" pitchFamily="34" charset="0"/>
              </a:rPr>
              <a:t>“If you are looking for a career where your services will be in high demand, you should find something where you provide a scarce, </a:t>
            </a:r>
            <a:r>
              <a:rPr lang="en-US" sz="3200" dirty="0" smtClean="0">
                <a:solidFill>
                  <a:srgbClr val="FF0000"/>
                </a:solidFill>
                <a:latin typeface="Arial" pitchFamily="34" charset="0"/>
                <a:ea typeface="Arial Unicode MS" pitchFamily="34" charset="-122"/>
                <a:cs typeface="Arial" pitchFamily="34" charset="0"/>
              </a:rPr>
              <a:t>complementary</a:t>
            </a:r>
            <a:r>
              <a:rPr lang="en-US" sz="3200" dirty="0" smtClean="0">
                <a:latin typeface="Arial" pitchFamily="34" charset="0"/>
                <a:ea typeface="Arial Unicode MS" pitchFamily="34" charset="-122"/>
                <a:cs typeface="Arial" pitchFamily="34" charset="0"/>
              </a:rPr>
              <a:t> service to something that is getting ubiquitous and cheap. So what’s getting ubiquitous and cheap? </a:t>
            </a:r>
            <a:r>
              <a:rPr lang="en-US" sz="3200" dirty="0" smtClean="0">
                <a:solidFill>
                  <a:srgbClr val="FF0000"/>
                </a:solidFill>
                <a:latin typeface="Arial" pitchFamily="34" charset="0"/>
                <a:ea typeface="Arial Unicode MS" pitchFamily="34" charset="-122"/>
                <a:cs typeface="Arial" pitchFamily="34" charset="0"/>
              </a:rPr>
              <a:t>Data</a:t>
            </a:r>
            <a:r>
              <a:rPr lang="en-US" sz="3200" dirty="0" smtClean="0">
                <a:latin typeface="Arial" pitchFamily="34" charset="0"/>
                <a:ea typeface="Arial Unicode MS" pitchFamily="34" charset="-122"/>
                <a:cs typeface="Arial" pitchFamily="34" charset="0"/>
              </a:rPr>
              <a:t>. And what is complementary to data? </a:t>
            </a:r>
            <a:r>
              <a:rPr lang="en-US" sz="3200" dirty="0" smtClean="0">
                <a:solidFill>
                  <a:srgbClr val="FF0000"/>
                </a:solidFill>
                <a:latin typeface="Arial" pitchFamily="34" charset="0"/>
                <a:ea typeface="Arial Unicode MS" pitchFamily="34" charset="-122"/>
                <a:cs typeface="Arial" pitchFamily="34" charset="0"/>
              </a:rPr>
              <a:t>Analysis</a:t>
            </a:r>
            <a:r>
              <a:rPr lang="en-US" sz="3200" dirty="0" smtClean="0">
                <a:latin typeface="Arial" pitchFamily="34" charset="0"/>
                <a:ea typeface="Arial Unicode MS" pitchFamily="34" charset="-122"/>
                <a:cs typeface="Arial" pitchFamily="34" charset="0"/>
              </a:rPr>
              <a:t>. So my recommendation is to take lots of courses about how to </a:t>
            </a:r>
            <a:r>
              <a:rPr lang="en-US" sz="3200" dirty="0" smtClean="0">
                <a:solidFill>
                  <a:srgbClr val="FF0000"/>
                </a:solidFill>
                <a:latin typeface="Arial" pitchFamily="34" charset="0"/>
                <a:ea typeface="Arial Unicode MS" pitchFamily="34" charset="-122"/>
                <a:cs typeface="Arial" pitchFamily="34" charset="0"/>
              </a:rPr>
              <a:t>manipulate</a:t>
            </a:r>
            <a:r>
              <a:rPr lang="en-US" sz="3200" dirty="0" smtClean="0">
                <a:latin typeface="Arial" pitchFamily="34" charset="0"/>
                <a:ea typeface="Arial Unicode MS" pitchFamily="34" charset="-122"/>
                <a:cs typeface="Arial" pitchFamily="34" charset="0"/>
              </a:rPr>
              <a:t> and </a:t>
            </a:r>
            <a:r>
              <a:rPr lang="en-US" sz="3200" dirty="0" smtClean="0">
                <a:solidFill>
                  <a:srgbClr val="FF0000"/>
                </a:solidFill>
                <a:latin typeface="Arial" pitchFamily="34" charset="0"/>
                <a:ea typeface="Arial Unicode MS" pitchFamily="34" charset="-122"/>
                <a:cs typeface="Arial" pitchFamily="34" charset="0"/>
              </a:rPr>
              <a:t>analyze</a:t>
            </a:r>
            <a:r>
              <a:rPr lang="en-US" sz="3200" dirty="0" smtClean="0">
                <a:latin typeface="Arial" pitchFamily="34" charset="0"/>
                <a:ea typeface="Arial Unicode MS" pitchFamily="34" charset="-122"/>
                <a:cs typeface="Arial" pitchFamily="34" charset="0"/>
              </a:rPr>
              <a:t> data: databases, machine learning, econometrics, statistics, visualization, and so on.”</a:t>
            </a:r>
          </a:p>
          <a:p>
            <a:endParaRPr lang="en-US" dirty="0" smtClean="0"/>
          </a:p>
          <a:p>
            <a:endParaRPr lang="en-US" dirty="0" smtClean="0"/>
          </a:p>
          <a:p>
            <a:pPr algn="r">
              <a:buNone/>
            </a:pPr>
            <a:endParaRPr lang="en-US" dirty="0" smtClean="0"/>
          </a:p>
          <a:p>
            <a:pPr algn="r">
              <a:buNone/>
            </a:pPr>
            <a:r>
              <a:rPr lang="en-US" sz="2900" dirty="0" smtClean="0"/>
              <a:t>An interview with Google Chief Economist </a:t>
            </a:r>
          </a:p>
          <a:p>
            <a:pPr algn="r">
              <a:buNone/>
            </a:pPr>
            <a:r>
              <a:rPr lang="en-US" sz="2900" b="1" dirty="0" smtClean="0"/>
              <a:t>Hal Varian </a:t>
            </a:r>
            <a:r>
              <a:rPr lang="en-US" sz="2900" dirty="0" smtClean="0"/>
              <a:t>from the New York Times</a:t>
            </a:r>
            <a:endParaRPr lang="en-US" sz="2900" dirty="0"/>
          </a:p>
        </p:txBody>
      </p:sp>
      <p:sp>
        <p:nvSpPr>
          <p:cNvPr id="2" name="Title 1"/>
          <p:cNvSpPr>
            <a:spLocks noGrp="1"/>
          </p:cNvSpPr>
          <p:nvPr>
            <p:ph type="title"/>
          </p:nvPr>
        </p:nvSpPr>
        <p:spPr/>
        <p:txBody>
          <a:bodyPr/>
          <a:lstStyle/>
          <a:p>
            <a:r>
              <a:rPr lang="en-US" dirty="0" smtClean="0"/>
              <a:t>Is BDA really important?</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27</a:t>
            </a:fld>
            <a:endParaRPr lang="en-US" altLang="zh-CN" dirty="0"/>
          </a:p>
        </p:txBody>
      </p:sp>
      <p:pic>
        <p:nvPicPr>
          <p:cNvPr id="13314" name="Picture 2" descr="http://people.ischool.berkeley.edu/~hal/people/hal/images/hal10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43000" y="4725144"/>
            <a:ext cx="1066800" cy="162014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Intelligence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28</a:t>
            </a:fld>
            <a:endParaRPr lang="en-US" altLang="zh-CN"/>
          </a:p>
        </p:txBody>
      </p:sp>
      <p:pic>
        <p:nvPicPr>
          <p:cNvPr id="5" name="Picture 5" descr="C:\Documents and Settings\Linda\Local Settings\Temporary Internet Files\Content.IE5\4CXGQ4D0\MCBD05251_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83266" y="3886200"/>
            <a:ext cx="2038950" cy="2223602"/>
          </a:xfrm>
          <a:prstGeom prst="rect">
            <a:avLst/>
          </a:prstGeom>
          <a:noFill/>
        </p:spPr>
      </p:pic>
      <p:pic>
        <p:nvPicPr>
          <p:cNvPr id="20483" name="Picture 3" descr="C:\Documents and Settings\Linda\Local Settings\Temporary Internet Files\Content.IE5\4CXGQ4D0\MPj04392840000[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77578" y="2286000"/>
            <a:ext cx="2286000" cy="1524000"/>
          </a:xfrm>
          <a:prstGeom prst="rect">
            <a:avLst/>
          </a:prstGeom>
          <a:noFill/>
        </p:spPr>
      </p:pic>
      <p:pic>
        <p:nvPicPr>
          <p:cNvPr id="20488" name="Picture 8" descr="SEO Is the key recession marketing strategy"/>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29000" y="1219200"/>
            <a:ext cx="2112475" cy="1600200"/>
          </a:xfrm>
          <a:prstGeom prst="rect">
            <a:avLst/>
          </a:prstGeom>
          <a:noFill/>
        </p:spPr>
      </p:pic>
      <p:pic>
        <p:nvPicPr>
          <p:cNvPr id="20490" name="Picture 10" descr="customer segmentation"/>
          <p:cNvPicPr>
            <a:picLocks noChangeAspect="1" noChangeArrowheads="1"/>
          </p:cNvPicPr>
          <p:nvPr/>
        </p:nvPicPr>
        <p:blipFill>
          <a:blip r:embed="rId5" cstate="print"/>
          <a:srcRect/>
          <a:stretch>
            <a:fillRect/>
          </a:stretch>
        </p:blipFill>
        <p:spPr bwMode="auto">
          <a:xfrm>
            <a:off x="535072" y="2209800"/>
            <a:ext cx="2733675" cy="1914525"/>
          </a:xfrm>
          <a:prstGeom prst="rect">
            <a:avLst/>
          </a:prstGeom>
          <a:noFill/>
        </p:spPr>
      </p:pic>
      <p:pic>
        <p:nvPicPr>
          <p:cNvPr id="9" name="Picture 2" descr="http://t1.gstatic.com/images?q=tbn:ANd9GcSNe0AolhCDxCiAl6-bCrzl8QIta_f1fIkixHhZGySnVoLAv8QxdQ"/>
          <p:cNvPicPr>
            <a:picLocks noChangeAspect="1" noChangeArrowheads="1"/>
          </p:cNvPicPr>
          <p:nvPr/>
        </p:nvPicPr>
        <p:blipFill>
          <a:blip r:embed="rId6" cstate="print"/>
          <a:srcRect/>
          <a:stretch>
            <a:fillRect/>
          </a:stretch>
        </p:blipFill>
        <p:spPr bwMode="auto">
          <a:xfrm>
            <a:off x="949410" y="4381500"/>
            <a:ext cx="1905000" cy="1638300"/>
          </a:xfrm>
          <a:prstGeom prst="rect">
            <a:avLst/>
          </a:prstGeom>
          <a:noFill/>
        </p:spPr>
      </p:pic>
      <p:pic>
        <p:nvPicPr>
          <p:cNvPr id="8601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636874" y="4337298"/>
            <a:ext cx="1726704" cy="172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From Data To Intelligence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29</a:t>
            </a:fld>
            <a:endParaRPr lang="en-US" altLang="zh-CN" dirty="0"/>
          </a:p>
        </p:txBody>
      </p:sp>
      <p:grpSp>
        <p:nvGrpSpPr>
          <p:cNvPr id="5" name="Group 30"/>
          <p:cNvGrpSpPr>
            <a:grpSpLocks/>
          </p:cNvGrpSpPr>
          <p:nvPr/>
        </p:nvGrpSpPr>
        <p:grpSpPr bwMode="auto">
          <a:xfrm>
            <a:off x="873125" y="1676400"/>
            <a:ext cx="7543800" cy="3952875"/>
            <a:chOff x="550" y="1434"/>
            <a:chExt cx="4752" cy="2112"/>
          </a:xfrm>
        </p:grpSpPr>
        <p:sp>
          <p:nvSpPr>
            <p:cNvPr id="6" name="Line 3"/>
            <p:cNvSpPr>
              <a:spLocks noChangeShapeType="1"/>
            </p:cNvSpPr>
            <p:nvPr/>
          </p:nvSpPr>
          <p:spPr bwMode="gray">
            <a:xfrm flipH="1">
              <a:off x="550" y="3541"/>
              <a:ext cx="1044" cy="1"/>
            </a:xfrm>
            <a:prstGeom prst="line">
              <a:avLst/>
            </a:prstGeom>
            <a:noFill/>
            <a:ln w="9525">
              <a:solidFill>
                <a:schemeClr val="tx1"/>
              </a:solidFill>
              <a:round/>
              <a:headEnd/>
              <a:tailEnd/>
            </a:ln>
          </p:spPr>
          <p:txBody>
            <a:bodyPr wrap="none" anchor="ctr"/>
            <a:lstStyle/>
            <a:p>
              <a:endParaRPr lang="en-US"/>
            </a:p>
          </p:txBody>
        </p:sp>
        <p:sp>
          <p:nvSpPr>
            <p:cNvPr id="7" name="Line 4"/>
            <p:cNvSpPr>
              <a:spLocks noChangeShapeType="1"/>
            </p:cNvSpPr>
            <p:nvPr/>
          </p:nvSpPr>
          <p:spPr bwMode="gray">
            <a:xfrm flipH="1">
              <a:off x="550" y="3013"/>
              <a:ext cx="1536" cy="0"/>
            </a:xfrm>
            <a:prstGeom prst="line">
              <a:avLst/>
            </a:prstGeom>
            <a:noFill/>
            <a:ln w="9525">
              <a:solidFill>
                <a:schemeClr val="tx1"/>
              </a:solidFill>
              <a:round/>
              <a:headEnd/>
              <a:tailEnd/>
            </a:ln>
          </p:spPr>
          <p:txBody>
            <a:bodyPr wrap="none" anchor="ctr"/>
            <a:lstStyle/>
            <a:p>
              <a:endParaRPr lang="en-US"/>
            </a:p>
          </p:txBody>
        </p:sp>
        <p:sp>
          <p:nvSpPr>
            <p:cNvPr id="8" name="Line 5"/>
            <p:cNvSpPr>
              <a:spLocks noChangeShapeType="1"/>
            </p:cNvSpPr>
            <p:nvPr/>
          </p:nvSpPr>
          <p:spPr bwMode="gray">
            <a:xfrm flipH="1">
              <a:off x="550" y="2490"/>
              <a:ext cx="2112" cy="0"/>
            </a:xfrm>
            <a:prstGeom prst="line">
              <a:avLst/>
            </a:prstGeom>
            <a:noFill/>
            <a:ln w="9525">
              <a:solidFill>
                <a:schemeClr val="tx1"/>
              </a:solidFill>
              <a:round/>
              <a:headEnd/>
              <a:tailEnd/>
            </a:ln>
          </p:spPr>
          <p:txBody>
            <a:bodyPr wrap="none" anchor="ctr"/>
            <a:lstStyle/>
            <a:p>
              <a:endParaRPr lang="en-US"/>
            </a:p>
          </p:txBody>
        </p:sp>
        <p:sp>
          <p:nvSpPr>
            <p:cNvPr id="9" name="Line 6"/>
            <p:cNvSpPr>
              <a:spLocks noChangeShapeType="1"/>
            </p:cNvSpPr>
            <p:nvPr/>
          </p:nvSpPr>
          <p:spPr bwMode="gray">
            <a:xfrm flipH="1">
              <a:off x="550" y="1968"/>
              <a:ext cx="2624" cy="0"/>
            </a:xfrm>
            <a:prstGeom prst="line">
              <a:avLst/>
            </a:prstGeom>
            <a:noFill/>
            <a:ln w="9525">
              <a:solidFill>
                <a:schemeClr val="tx1"/>
              </a:solidFill>
              <a:round/>
              <a:headEnd/>
              <a:tailEnd/>
            </a:ln>
          </p:spPr>
          <p:txBody>
            <a:bodyPr wrap="none" anchor="ctr"/>
            <a:lstStyle/>
            <a:p>
              <a:endParaRPr lang="en-US"/>
            </a:p>
          </p:txBody>
        </p:sp>
        <p:sp>
          <p:nvSpPr>
            <p:cNvPr id="10" name="Line 7"/>
            <p:cNvSpPr>
              <a:spLocks noChangeShapeType="1"/>
            </p:cNvSpPr>
            <p:nvPr/>
          </p:nvSpPr>
          <p:spPr bwMode="gray">
            <a:xfrm flipH="1" flipV="1">
              <a:off x="550" y="1438"/>
              <a:ext cx="3171" cy="0"/>
            </a:xfrm>
            <a:prstGeom prst="line">
              <a:avLst/>
            </a:prstGeom>
            <a:noFill/>
            <a:ln w="9525">
              <a:solidFill>
                <a:schemeClr val="tx1"/>
              </a:solidFill>
              <a:round/>
              <a:headEnd/>
              <a:tailEnd/>
            </a:ln>
          </p:spPr>
          <p:txBody>
            <a:bodyPr wrap="none" anchor="ctr"/>
            <a:lstStyle/>
            <a:p>
              <a:endParaRPr lang="en-US"/>
            </a:p>
          </p:txBody>
        </p:sp>
        <p:sp>
          <p:nvSpPr>
            <p:cNvPr id="11" name="Line 8"/>
            <p:cNvSpPr>
              <a:spLocks noChangeShapeType="1"/>
            </p:cNvSpPr>
            <p:nvPr/>
          </p:nvSpPr>
          <p:spPr bwMode="gray">
            <a:xfrm>
              <a:off x="646" y="1434"/>
              <a:ext cx="0" cy="549"/>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2" name="Line 9"/>
            <p:cNvSpPr>
              <a:spLocks noChangeShapeType="1"/>
            </p:cNvSpPr>
            <p:nvPr/>
          </p:nvSpPr>
          <p:spPr bwMode="gray">
            <a:xfrm>
              <a:off x="646" y="1983"/>
              <a:ext cx="0" cy="515"/>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3" name="Line 10"/>
            <p:cNvSpPr>
              <a:spLocks noChangeShapeType="1"/>
            </p:cNvSpPr>
            <p:nvPr/>
          </p:nvSpPr>
          <p:spPr bwMode="gray">
            <a:xfrm>
              <a:off x="646" y="2498"/>
              <a:ext cx="0" cy="514"/>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4" name="Line 11"/>
            <p:cNvSpPr>
              <a:spLocks noChangeShapeType="1"/>
            </p:cNvSpPr>
            <p:nvPr/>
          </p:nvSpPr>
          <p:spPr bwMode="gray">
            <a:xfrm>
              <a:off x="646" y="3013"/>
              <a:ext cx="0" cy="514"/>
            </a:xfrm>
            <a:prstGeom prst="line">
              <a:avLst/>
            </a:prstGeom>
            <a:noFill/>
            <a:ln w="9525">
              <a:solidFill>
                <a:schemeClr val="tx1"/>
              </a:solidFill>
              <a:round/>
              <a:headEnd type="triangle" w="med" len="med"/>
              <a:tailEnd type="triangle" w="med" len="med"/>
            </a:ln>
          </p:spPr>
          <p:txBody>
            <a:bodyPr wrap="none" anchor="ctr"/>
            <a:lstStyle/>
            <a:p>
              <a:endParaRPr lang="en-US"/>
            </a:p>
          </p:txBody>
        </p:sp>
        <p:sp>
          <p:nvSpPr>
            <p:cNvPr id="15" name="Text Box 12"/>
            <p:cNvSpPr txBox="1">
              <a:spLocks noChangeArrowheads="1"/>
            </p:cNvSpPr>
            <p:nvPr/>
          </p:nvSpPr>
          <p:spPr bwMode="gray">
            <a:xfrm>
              <a:off x="742" y="1638"/>
              <a:ext cx="1409"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Decision Models</a:t>
              </a:r>
              <a:endParaRPr lang="zh-CN" altLang="en-US" sz="2000" dirty="0">
                <a:solidFill>
                  <a:schemeClr val="tx2"/>
                </a:solidFill>
                <a:latin typeface="Verdana" pitchFamily="34" charset="0"/>
                <a:ea typeface="宋体" pitchFamily="2" charset="-122"/>
              </a:endParaRPr>
            </a:p>
          </p:txBody>
        </p:sp>
        <p:sp>
          <p:nvSpPr>
            <p:cNvPr id="16" name="Text Box 13"/>
            <p:cNvSpPr txBox="1">
              <a:spLocks noChangeArrowheads="1"/>
            </p:cNvSpPr>
            <p:nvPr/>
          </p:nvSpPr>
          <p:spPr bwMode="gray">
            <a:xfrm>
              <a:off x="742" y="2159"/>
              <a:ext cx="1085"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Data Mining</a:t>
              </a:r>
              <a:endParaRPr lang="zh-CN" altLang="en-US" sz="2000" dirty="0">
                <a:solidFill>
                  <a:schemeClr val="tx2"/>
                </a:solidFill>
                <a:latin typeface="Verdana" pitchFamily="34" charset="0"/>
                <a:ea typeface="宋体" pitchFamily="2" charset="-122"/>
              </a:endParaRPr>
            </a:p>
          </p:txBody>
        </p:sp>
        <p:sp>
          <p:nvSpPr>
            <p:cNvPr id="17" name="Text Box 14"/>
            <p:cNvSpPr txBox="1">
              <a:spLocks noChangeArrowheads="1"/>
            </p:cNvSpPr>
            <p:nvPr/>
          </p:nvSpPr>
          <p:spPr bwMode="gray">
            <a:xfrm>
              <a:off x="742" y="2703"/>
              <a:ext cx="1240"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Preprocessing</a:t>
              </a:r>
              <a:endParaRPr lang="zh-CN" altLang="en-US" sz="2000" dirty="0">
                <a:solidFill>
                  <a:schemeClr val="tx2"/>
                </a:solidFill>
                <a:latin typeface="Verdana" pitchFamily="34" charset="0"/>
                <a:ea typeface="宋体" pitchFamily="2" charset="-122"/>
              </a:endParaRPr>
            </a:p>
          </p:txBody>
        </p:sp>
        <p:sp>
          <p:nvSpPr>
            <p:cNvPr id="18" name="Text Box 15"/>
            <p:cNvSpPr txBox="1">
              <a:spLocks noChangeArrowheads="1"/>
            </p:cNvSpPr>
            <p:nvPr/>
          </p:nvSpPr>
          <p:spPr bwMode="gray">
            <a:xfrm>
              <a:off x="742" y="3211"/>
              <a:ext cx="876" cy="214"/>
            </a:xfrm>
            <a:prstGeom prst="rect">
              <a:avLst/>
            </a:prstGeom>
            <a:noFill/>
            <a:ln w="9525">
              <a:noFill/>
              <a:miter lim="800000"/>
              <a:headEnd/>
              <a:tailEnd/>
            </a:ln>
          </p:spPr>
          <p:txBody>
            <a:bodyPr wrap="none">
              <a:spAutoFit/>
            </a:bodyPr>
            <a:lstStyle/>
            <a:p>
              <a:pPr eaLnBrk="0" hangingPunct="0"/>
              <a:r>
                <a:rPr lang="en-US" altLang="zh-CN" sz="2000" dirty="0" smtClean="0">
                  <a:solidFill>
                    <a:schemeClr val="tx2"/>
                  </a:solidFill>
                  <a:latin typeface="Verdana" pitchFamily="34" charset="0"/>
                  <a:ea typeface="宋体" pitchFamily="2" charset="-122"/>
                </a:rPr>
                <a:t>Database</a:t>
              </a:r>
              <a:endParaRPr lang="zh-CN" altLang="en-US" sz="2000" dirty="0">
                <a:solidFill>
                  <a:schemeClr val="tx2"/>
                </a:solidFill>
                <a:latin typeface="Verdana" pitchFamily="34" charset="0"/>
                <a:ea typeface="宋体" pitchFamily="2" charset="-122"/>
              </a:endParaRPr>
            </a:p>
          </p:txBody>
        </p:sp>
        <p:grpSp>
          <p:nvGrpSpPr>
            <p:cNvPr id="19" name="Group 16"/>
            <p:cNvGrpSpPr>
              <a:grpSpLocks/>
            </p:cNvGrpSpPr>
            <p:nvPr/>
          </p:nvGrpSpPr>
          <p:grpSpPr bwMode="auto">
            <a:xfrm>
              <a:off x="1632" y="1440"/>
              <a:ext cx="3670" cy="2106"/>
              <a:chOff x="1514" y="1446"/>
              <a:chExt cx="3670" cy="2106"/>
            </a:xfrm>
          </p:grpSpPr>
          <p:sp>
            <p:nvSpPr>
              <p:cNvPr id="20" name="Freeform 17"/>
              <p:cNvSpPr>
                <a:spLocks/>
              </p:cNvSpPr>
              <p:nvPr/>
            </p:nvSpPr>
            <p:spPr bwMode="gray">
              <a:xfrm>
                <a:off x="4817" y="1446"/>
                <a:ext cx="363" cy="533"/>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1" name="Freeform 18"/>
              <p:cNvSpPr>
                <a:spLocks/>
              </p:cNvSpPr>
              <p:nvPr/>
            </p:nvSpPr>
            <p:spPr bwMode="gray">
              <a:xfrm>
                <a:off x="3078" y="1446"/>
                <a:ext cx="2106" cy="341"/>
              </a:xfrm>
              <a:custGeom>
                <a:avLst/>
                <a:gdLst>
                  <a:gd name="T0" fmla="*/ 3369 w 1786"/>
                  <a:gd name="T1" fmla="*/ 708 h 284"/>
                  <a:gd name="T2" fmla="*/ 0 w 1786"/>
                  <a:gd name="T3" fmla="*/ 708 h 284"/>
                  <a:gd name="T4" fmla="*/ 1016 w 1786"/>
                  <a:gd name="T5" fmla="*/ 0 h 284"/>
                  <a:gd name="T6" fmla="*/ 4072 w 1786"/>
                  <a:gd name="T7" fmla="*/ 0 h 284"/>
                  <a:gd name="T8" fmla="*/ 3369 w 1786"/>
                  <a:gd name="T9" fmla="*/ 708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chemeClr val="accent2"/>
              </a:solidFill>
              <a:ln w="0">
                <a:noFill/>
                <a:round/>
                <a:headEnd/>
                <a:tailEnd/>
              </a:ln>
            </p:spPr>
            <p:txBody>
              <a:bodyPr/>
              <a:lstStyle/>
              <a:p>
                <a:endParaRPr lang="zh-CN" altLang="en-US">
                  <a:ea typeface="宋体" pitchFamily="2" charset="-122"/>
                </a:endParaRPr>
              </a:p>
            </p:txBody>
          </p:sp>
          <p:sp>
            <p:nvSpPr>
              <p:cNvPr id="22" name="Freeform 19"/>
              <p:cNvSpPr>
                <a:spLocks/>
              </p:cNvSpPr>
              <p:nvPr/>
            </p:nvSpPr>
            <p:spPr bwMode="gray">
              <a:xfrm>
                <a:off x="4452" y="1970"/>
                <a:ext cx="363" cy="530"/>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3" name="Freeform 20"/>
              <p:cNvSpPr>
                <a:spLocks/>
              </p:cNvSpPr>
              <p:nvPr/>
            </p:nvSpPr>
            <p:spPr bwMode="gray">
              <a:xfrm>
                <a:off x="2555" y="1970"/>
                <a:ext cx="2264" cy="340"/>
              </a:xfrm>
              <a:custGeom>
                <a:avLst/>
                <a:gdLst>
                  <a:gd name="T0" fmla="*/ 3677 w 1920"/>
                  <a:gd name="T1" fmla="*/ 698 h 284"/>
                  <a:gd name="T2" fmla="*/ 0 w 1920"/>
                  <a:gd name="T3" fmla="*/ 698 h 284"/>
                  <a:gd name="T4" fmla="*/ 1016 w 1920"/>
                  <a:gd name="T5" fmla="*/ 0 h 284"/>
                  <a:gd name="T6" fmla="*/ 4377 w 1920"/>
                  <a:gd name="T7" fmla="*/ 0 h 284"/>
                  <a:gd name="T8" fmla="*/ 3677 w 1920"/>
                  <a:gd name="T9" fmla="*/ 698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chemeClr val="hlink"/>
              </a:solidFill>
              <a:ln w="0">
                <a:noFill/>
                <a:round/>
                <a:headEnd/>
                <a:tailEnd/>
              </a:ln>
            </p:spPr>
            <p:txBody>
              <a:bodyPr/>
              <a:lstStyle/>
              <a:p>
                <a:endParaRPr lang="zh-CN" altLang="en-US">
                  <a:ea typeface="宋体" pitchFamily="2" charset="-122"/>
                </a:endParaRPr>
              </a:p>
            </p:txBody>
          </p:sp>
          <p:sp>
            <p:nvSpPr>
              <p:cNvPr id="24" name="Freeform 21"/>
              <p:cNvSpPr>
                <a:spLocks/>
              </p:cNvSpPr>
              <p:nvPr/>
            </p:nvSpPr>
            <p:spPr bwMode="gray">
              <a:xfrm>
                <a:off x="4086" y="2494"/>
                <a:ext cx="361" cy="532"/>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5" name="Freeform 22"/>
              <p:cNvSpPr>
                <a:spLocks/>
              </p:cNvSpPr>
              <p:nvPr/>
            </p:nvSpPr>
            <p:spPr bwMode="gray">
              <a:xfrm>
                <a:off x="3722" y="3019"/>
                <a:ext cx="364" cy="533"/>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chemeClr val="tx1">
                      <a:gamma/>
                      <a:shade val="46275"/>
                      <a:invGamma/>
                    </a:schemeClr>
                  </a:gs>
                  <a:gs pos="50000">
                    <a:schemeClr val="tx1"/>
                  </a:gs>
                  <a:gs pos="100000">
                    <a:schemeClr val="tx1">
                      <a:gamma/>
                      <a:shade val="46275"/>
                      <a:invGamma/>
                    </a:schemeClr>
                  </a:gs>
                </a:gsLst>
                <a:lin ang="2700000" scaled="1"/>
              </a:gradFill>
              <a:ln w="0">
                <a:noFill/>
                <a:prstDash val="solid"/>
                <a:round/>
                <a:headEnd/>
                <a:tailEnd/>
              </a:ln>
            </p:spPr>
            <p:txBody>
              <a:bodyPr/>
              <a:lstStyle/>
              <a:p>
                <a:pPr>
                  <a:defRPr/>
                </a:pPr>
                <a:endParaRPr lang="zh-CN" altLang="en-US">
                  <a:ea typeface="宋体" charset="-122"/>
                </a:endParaRPr>
              </a:p>
            </p:txBody>
          </p:sp>
          <p:sp>
            <p:nvSpPr>
              <p:cNvPr id="26" name="Freeform 23"/>
              <p:cNvSpPr>
                <a:spLocks/>
              </p:cNvSpPr>
              <p:nvPr/>
            </p:nvSpPr>
            <p:spPr bwMode="gray">
              <a:xfrm>
                <a:off x="1515" y="3022"/>
                <a:ext cx="2571" cy="340"/>
              </a:xfrm>
              <a:custGeom>
                <a:avLst/>
                <a:gdLst>
                  <a:gd name="T0" fmla="*/ 4272 w 2180"/>
                  <a:gd name="T1" fmla="*/ 698 h 284"/>
                  <a:gd name="T2" fmla="*/ 0 w 2180"/>
                  <a:gd name="T3" fmla="*/ 698 h 284"/>
                  <a:gd name="T4" fmla="*/ 1017 w 2180"/>
                  <a:gd name="T5" fmla="*/ 0 h 284"/>
                  <a:gd name="T6" fmla="*/ 4973 w 2180"/>
                  <a:gd name="T7" fmla="*/ 0 h 284"/>
                  <a:gd name="T8" fmla="*/ 4272 w 2180"/>
                  <a:gd name="T9" fmla="*/ 698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chemeClr val="tx1"/>
              </a:solidFill>
              <a:ln w="0">
                <a:noFill/>
                <a:round/>
                <a:headEnd/>
                <a:tailEnd/>
              </a:ln>
            </p:spPr>
            <p:txBody>
              <a:bodyPr/>
              <a:lstStyle/>
              <a:p>
                <a:endParaRPr lang="zh-CN" altLang="en-US">
                  <a:ea typeface="宋体" pitchFamily="2" charset="-122"/>
                </a:endParaRPr>
              </a:p>
            </p:txBody>
          </p:sp>
          <p:sp>
            <p:nvSpPr>
              <p:cNvPr id="27" name="Freeform 24"/>
              <p:cNvSpPr>
                <a:spLocks/>
              </p:cNvSpPr>
              <p:nvPr/>
            </p:nvSpPr>
            <p:spPr bwMode="gray">
              <a:xfrm>
                <a:off x="1888" y="1543"/>
                <a:ext cx="1158" cy="1715"/>
              </a:xfrm>
              <a:custGeom>
                <a:avLst/>
                <a:gdLst>
                  <a:gd name="T0" fmla="*/ 1 w 1824"/>
                  <a:gd name="T1" fmla="*/ 281 h 2648"/>
                  <a:gd name="T2" fmla="*/ 6 w 1824"/>
                  <a:gd name="T3" fmla="*/ 242 h 2648"/>
                  <a:gd name="T4" fmla="*/ 13 w 1824"/>
                  <a:gd name="T5" fmla="*/ 206 h 2648"/>
                  <a:gd name="T6" fmla="*/ 22 w 1824"/>
                  <a:gd name="T7" fmla="*/ 174 h 2648"/>
                  <a:gd name="T8" fmla="*/ 32 w 1824"/>
                  <a:gd name="T9" fmla="*/ 144 h 2648"/>
                  <a:gd name="T10" fmla="*/ 44 w 1824"/>
                  <a:gd name="T11" fmla="*/ 119 h 2648"/>
                  <a:gd name="T12" fmla="*/ 57 w 1824"/>
                  <a:gd name="T13" fmla="*/ 97 h 2648"/>
                  <a:gd name="T14" fmla="*/ 69 w 1824"/>
                  <a:gd name="T15" fmla="*/ 77 h 2648"/>
                  <a:gd name="T16" fmla="*/ 82 w 1824"/>
                  <a:gd name="T17" fmla="*/ 60 h 2648"/>
                  <a:gd name="T18" fmla="*/ 93 w 1824"/>
                  <a:gd name="T19" fmla="*/ 47 h 2648"/>
                  <a:gd name="T20" fmla="*/ 104 w 1824"/>
                  <a:gd name="T21" fmla="*/ 35 h 2648"/>
                  <a:gd name="T22" fmla="*/ 113 w 1824"/>
                  <a:gd name="T23" fmla="*/ 27 h 2648"/>
                  <a:gd name="T24" fmla="*/ 120 w 1824"/>
                  <a:gd name="T25" fmla="*/ 21 h 2648"/>
                  <a:gd name="T26" fmla="*/ 124 w 1824"/>
                  <a:gd name="T27" fmla="*/ 17 h 2648"/>
                  <a:gd name="T28" fmla="*/ 126 w 1824"/>
                  <a:gd name="T29" fmla="*/ 16 h 2648"/>
                  <a:gd name="T30" fmla="*/ 178 w 1824"/>
                  <a:gd name="T31" fmla="*/ 6 h 2648"/>
                  <a:gd name="T32" fmla="*/ 162 w 1824"/>
                  <a:gd name="T33" fmla="*/ 38 h 2648"/>
                  <a:gd name="T34" fmla="*/ 161 w 1824"/>
                  <a:gd name="T35" fmla="*/ 38 h 2648"/>
                  <a:gd name="T36" fmla="*/ 156 w 1824"/>
                  <a:gd name="T37" fmla="*/ 40 h 2648"/>
                  <a:gd name="T38" fmla="*/ 150 w 1824"/>
                  <a:gd name="T39" fmla="*/ 42 h 2648"/>
                  <a:gd name="T40" fmla="*/ 141 w 1824"/>
                  <a:gd name="T41" fmla="*/ 47 h 2648"/>
                  <a:gd name="T42" fmla="*/ 131 w 1824"/>
                  <a:gd name="T43" fmla="*/ 53 h 2648"/>
                  <a:gd name="T44" fmla="*/ 119 w 1824"/>
                  <a:gd name="T45" fmla="*/ 62 h 2648"/>
                  <a:gd name="T46" fmla="*/ 107 w 1824"/>
                  <a:gd name="T47" fmla="*/ 73 h 2648"/>
                  <a:gd name="T48" fmla="*/ 93 w 1824"/>
                  <a:gd name="T49" fmla="*/ 86 h 2648"/>
                  <a:gd name="T50" fmla="*/ 79 w 1824"/>
                  <a:gd name="T51" fmla="*/ 103 h 2648"/>
                  <a:gd name="T52" fmla="*/ 65 w 1824"/>
                  <a:gd name="T53" fmla="*/ 122 h 2648"/>
                  <a:gd name="T54" fmla="*/ 51 w 1824"/>
                  <a:gd name="T55" fmla="*/ 146 h 2648"/>
                  <a:gd name="T56" fmla="*/ 38 w 1824"/>
                  <a:gd name="T57" fmla="*/ 173 h 2648"/>
                  <a:gd name="T58" fmla="*/ 25 w 1824"/>
                  <a:gd name="T59" fmla="*/ 204 h 2648"/>
                  <a:gd name="T60" fmla="*/ 15 w 1824"/>
                  <a:gd name="T61" fmla="*/ 240 h 2648"/>
                  <a:gd name="T62" fmla="*/ 4 w 1824"/>
                  <a:gd name="T63" fmla="*/ 280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zh-CN" altLang="en-US">
                  <a:ea typeface="宋体" pitchFamily="2" charset="-122"/>
                </a:endParaRPr>
              </a:p>
            </p:txBody>
          </p:sp>
          <p:sp>
            <p:nvSpPr>
              <p:cNvPr id="28" name="Rectangle 25"/>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Decision Support</a:t>
                </a:r>
                <a:endParaRPr lang="zh-CN" altLang="en-US" sz="2000" b="1" dirty="0">
                  <a:solidFill>
                    <a:srgbClr val="FFFFFF"/>
                  </a:solidFill>
                  <a:latin typeface="Verdana" pitchFamily="34" charset="0"/>
                  <a:ea typeface="宋体" pitchFamily="2" charset="-122"/>
                </a:endParaRPr>
              </a:p>
            </p:txBody>
          </p:sp>
          <p:sp>
            <p:nvSpPr>
              <p:cNvPr id="29" name="Rectangle 26"/>
              <p:cNvSpPr>
                <a:spLocks noChangeArrowheads="1"/>
              </p:cNvSpPr>
              <p:nvPr/>
            </p:nvSpPr>
            <p:spPr bwMode="gray">
              <a:xfrm>
                <a:off x="2556" y="2310"/>
                <a:ext cx="1900" cy="187"/>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Knowledge</a:t>
                </a:r>
                <a:endParaRPr lang="zh-CN" altLang="en-US" sz="2000" b="1" dirty="0">
                  <a:solidFill>
                    <a:srgbClr val="FFFFFF"/>
                  </a:solidFill>
                  <a:latin typeface="Verdana" pitchFamily="34" charset="0"/>
                  <a:ea typeface="宋体" pitchFamily="2" charset="-122"/>
                </a:endParaRPr>
              </a:p>
            </p:txBody>
          </p:sp>
          <p:sp>
            <p:nvSpPr>
              <p:cNvPr id="30" name="Freeform 27"/>
              <p:cNvSpPr>
                <a:spLocks/>
              </p:cNvSpPr>
              <p:nvPr/>
            </p:nvSpPr>
            <p:spPr bwMode="gray">
              <a:xfrm>
                <a:off x="2036" y="2494"/>
                <a:ext cx="2415" cy="343"/>
              </a:xfrm>
              <a:custGeom>
                <a:avLst/>
                <a:gdLst>
                  <a:gd name="T0" fmla="*/ 3972 w 2048"/>
                  <a:gd name="T1" fmla="*/ 709 h 286"/>
                  <a:gd name="T2" fmla="*/ 0 w 2048"/>
                  <a:gd name="T3" fmla="*/ 709 h 286"/>
                  <a:gd name="T4" fmla="*/ 1016 w 2048"/>
                  <a:gd name="T5" fmla="*/ 0 h 286"/>
                  <a:gd name="T6" fmla="*/ 4670 w 2048"/>
                  <a:gd name="T7" fmla="*/ 0 h 286"/>
                  <a:gd name="T8" fmla="*/ 3972 w 2048"/>
                  <a:gd name="T9" fmla="*/ 709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chemeClr val="folHlink"/>
              </a:solidFill>
              <a:ln w="0">
                <a:noFill/>
                <a:round/>
                <a:headEnd/>
                <a:tailEnd/>
              </a:ln>
            </p:spPr>
            <p:txBody>
              <a:bodyPr/>
              <a:lstStyle/>
              <a:p>
                <a:endParaRPr lang="zh-CN" altLang="en-US">
                  <a:ea typeface="宋体" pitchFamily="2" charset="-122"/>
                </a:endParaRPr>
              </a:p>
            </p:txBody>
          </p:sp>
          <p:sp>
            <p:nvSpPr>
              <p:cNvPr id="31" name="Rectangle 28"/>
              <p:cNvSpPr>
                <a:spLocks noChangeArrowheads="1"/>
              </p:cNvSpPr>
              <p:nvPr/>
            </p:nvSpPr>
            <p:spPr bwMode="gray">
              <a:xfrm>
                <a:off x="2038" y="2836"/>
                <a:ext cx="2056" cy="187"/>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Information</a:t>
                </a:r>
                <a:endParaRPr lang="en-US" altLang="zh-CN" sz="2000" b="1" dirty="0">
                  <a:solidFill>
                    <a:srgbClr val="FFFFFF"/>
                  </a:solidFill>
                  <a:latin typeface="Verdana" pitchFamily="34" charset="0"/>
                  <a:ea typeface="宋体" pitchFamily="2" charset="-122"/>
                </a:endParaRPr>
              </a:p>
            </p:txBody>
          </p:sp>
          <p:sp>
            <p:nvSpPr>
              <p:cNvPr id="32" name="Rectangle 29"/>
              <p:cNvSpPr>
                <a:spLocks noChangeArrowheads="1"/>
              </p:cNvSpPr>
              <p:nvPr/>
            </p:nvSpPr>
            <p:spPr bwMode="gray">
              <a:xfrm>
                <a:off x="1514" y="3363"/>
                <a:ext cx="2213" cy="187"/>
              </a:xfrm>
              <a:prstGeom prst="rect">
                <a:avLst/>
              </a:prstGeom>
              <a:gradFill rotWithShape="1">
                <a:gsLst>
                  <a:gs pos="0">
                    <a:schemeClr val="tx1">
                      <a:gamma/>
                      <a:shade val="72549"/>
                      <a:invGamma/>
                    </a:schemeClr>
                  </a:gs>
                  <a:gs pos="50000">
                    <a:schemeClr val="tx1"/>
                  </a:gs>
                  <a:gs pos="100000">
                    <a:schemeClr val="tx1">
                      <a:gamma/>
                      <a:shade val="72549"/>
                      <a:invGamma/>
                    </a:schemeClr>
                  </a:gs>
                </a:gsLst>
                <a:lin ang="2700000" scaled="1"/>
              </a:gradFill>
              <a:ln w="9525">
                <a:noFill/>
                <a:miter lim="800000"/>
                <a:headEnd/>
                <a:tailEnd/>
              </a:ln>
              <a:effectLst/>
            </p:spPr>
            <p:txBody>
              <a:bodyPr wrap="none" anchor="ctr"/>
              <a:lstStyle/>
              <a:p>
                <a:pPr algn="ctr" eaLnBrk="0" hangingPunct="0">
                  <a:defRPr/>
                </a:pPr>
                <a:r>
                  <a:rPr lang="en-US" altLang="zh-CN" sz="2000" b="1" dirty="0" smtClean="0">
                    <a:solidFill>
                      <a:srgbClr val="FFFFFF"/>
                    </a:solidFill>
                    <a:latin typeface="Verdana" pitchFamily="34" charset="0"/>
                    <a:ea typeface="宋体" pitchFamily="2" charset="-122"/>
                  </a:rPr>
                  <a:t>Data</a:t>
                </a:r>
                <a:endParaRPr lang="zh-CN" altLang="en-US" sz="2000" b="1" dirty="0">
                  <a:solidFill>
                    <a:srgbClr val="FFFFFF"/>
                  </a:solidFill>
                  <a:latin typeface="Verdana" pitchFamily="34" charset="0"/>
                  <a:ea typeface="宋体"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Mining? Warehousing? </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a:t>
            </a:fld>
            <a:endParaRPr lang="en-US" altLang="zh-CN" dirty="0"/>
          </a:p>
        </p:txBody>
      </p:sp>
      <p:pic>
        <p:nvPicPr>
          <p:cNvPr id="2056" name="Picture 8" descr="C:\Documents and Settings\Linda\Local Settings\Temporary Internet Files\Content.IE5\5UHR9NGK\MCPE03785_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81600" y="2204864"/>
            <a:ext cx="3094776" cy="3468986"/>
          </a:xfrm>
          <a:prstGeom prst="rect">
            <a:avLst/>
          </a:prstGeom>
          <a:noFill/>
        </p:spPr>
      </p:pic>
      <p:pic>
        <p:nvPicPr>
          <p:cNvPr id="2060" name="Picture 12" descr="C:\Documents and Settings\Linda\Local Settings\Temporary Internet Files\Content.IE5\Q2TI8YH7\MCj02306070000[1].wm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0" y="2281064"/>
            <a:ext cx="3352800" cy="310059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Integration &amp; Analysis</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30</a:t>
            </a:fld>
            <a:endParaRPr lang="en-US" altLang="zh-CN"/>
          </a:p>
        </p:txBody>
      </p:sp>
      <p:pic>
        <p:nvPicPr>
          <p:cNvPr id="23554" name="Picture 2" descr="Data Warehouse Architecture"/>
          <p:cNvPicPr>
            <a:picLocks noChangeAspect="1" noChangeArrowheads="1"/>
          </p:cNvPicPr>
          <p:nvPr/>
        </p:nvPicPr>
        <p:blipFill>
          <a:blip r:embed="rId3" cstate="print"/>
          <a:srcRect/>
          <a:stretch>
            <a:fillRect/>
          </a:stretch>
        </p:blipFill>
        <p:spPr bwMode="auto">
          <a:xfrm>
            <a:off x="1110725" y="909682"/>
            <a:ext cx="7135395" cy="4648200"/>
          </a:xfrm>
          <a:prstGeom prst="rect">
            <a:avLst/>
          </a:prstGeom>
          <a:noFill/>
        </p:spPr>
      </p:pic>
      <p:sp>
        <p:nvSpPr>
          <p:cNvPr id="3" name="矩形 2"/>
          <p:cNvSpPr/>
          <p:nvPr/>
        </p:nvSpPr>
        <p:spPr>
          <a:xfrm>
            <a:off x="683568" y="6052235"/>
            <a:ext cx="5724128" cy="369332"/>
          </a:xfrm>
          <a:prstGeom prst="rect">
            <a:avLst/>
          </a:prstGeom>
        </p:spPr>
        <p:txBody>
          <a:bodyPr wrap="square">
            <a:spAutoFit/>
          </a:bodyPr>
          <a:lstStyle/>
          <a:p>
            <a:r>
              <a:rPr lang="en-US" altLang="zh-CN" dirty="0"/>
              <a:t>CRM</a:t>
            </a:r>
            <a:r>
              <a:rPr lang="zh-CN" altLang="en-US" dirty="0" smtClean="0"/>
              <a:t>（</a:t>
            </a:r>
            <a:r>
              <a:rPr lang="en-US" altLang="zh-CN" dirty="0"/>
              <a:t>Customer Relationship Management </a:t>
            </a:r>
            <a:endParaRPr lang="zh-CN" altLang="en-US" dirty="0"/>
          </a:p>
        </p:txBody>
      </p:sp>
      <p:sp>
        <p:nvSpPr>
          <p:cNvPr id="5" name="矩形 4"/>
          <p:cNvSpPr/>
          <p:nvPr/>
        </p:nvSpPr>
        <p:spPr>
          <a:xfrm>
            <a:off x="692388" y="5709419"/>
            <a:ext cx="3937938" cy="369332"/>
          </a:xfrm>
          <a:prstGeom prst="rect">
            <a:avLst/>
          </a:prstGeom>
        </p:spPr>
        <p:txBody>
          <a:bodyPr wrap="none">
            <a:spAutoFit/>
          </a:bodyPr>
          <a:lstStyle/>
          <a:p>
            <a:r>
              <a:rPr lang="en-US" altLang="zh-CN" dirty="0"/>
              <a:t>ERP (</a:t>
            </a:r>
            <a:r>
              <a:rPr lang="en-US" altLang="zh-CN" b="1" dirty="0"/>
              <a:t>E</a:t>
            </a:r>
            <a:r>
              <a:rPr lang="en-US" altLang="zh-CN" dirty="0"/>
              <a:t>nterprise </a:t>
            </a:r>
            <a:r>
              <a:rPr lang="en-US" altLang="zh-CN" b="1" dirty="0"/>
              <a:t>R</a:t>
            </a:r>
            <a:r>
              <a:rPr lang="en-US" altLang="zh-CN" dirty="0"/>
              <a:t>esource </a:t>
            </a:r>
            <a:r>
              <a:rPr lang="en-US" altLang="zh-CN" b="1" dirty="0"/>
              <a:t>P</a:t>
            </a:r>
            <a:r>
              <a:rPr lang="en-US" altLang="zh-CN" dirty="0"/>
              <a:t>lanning)</a:t>
            </a:r>
            <a:endParaRPr lang="zh-CN" altLang="en-US" dirty="0"/>
          </a:p>
        </p:txBody>
      </p:sp>
      <p:sp>
        <p:nvSpPr>
          <p:cNvPr id="6" name="矩形 5"/>
          <p:cNvSpPr/>
          <p:nvPr/>
        </p:nvSpPr>
        <p:spPr>
          <a:xfrm>
            <a:off x="6060906" y="5716285"/>
            <a:ext cx="2185214" cy="369332"/>
          </a:xfrm>
          <a:prstGeom prst="rect">
            <a:avLst/>
          </a:prstGeom>
        </p:spPr>
        <p:txBody>
          <a:bodyPr wrap="none">
            <a:spAutoFit/>
          </a:bodyPr>
          <a:lstStyle/>
          <a:p>
            <a:r>
              <a:rPr lang="zh-CN" altLang="en-US" dirty="0"/>
              <a:t>联机分析处理</a:t>
            </a:r>
            <a:r>
              <a:rPr lang="en-US" altLang="zh-CN" dirty="0"/>
              <a:t>OLAP</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ipe(left)">
                                      <p:cBhvr>
                                        <p:cTn id="7" dur="20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22238"/>
            <a:ext cx="7507768" cy="563562"/>
          </a:xfrm>
        </p:spPr>
        <p:txBody>
          <a:bodyPr/>
          <a:lstStyle/>
          <a:p>
            <a:pPr lvl="0"/>
            <a:r>
              <a:rPr lang="en-US" dirty="0" smtClean="0"/>
              <a:t>The Process of </a:t>
            </a:r>
            <a:r>
              <a:rPr lang="en-US" altLang="zh-CN" dirty="0"/>
              <a:t>Big Data Analytics</a:t>
            </a: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31</a:t>
            </a:fld>
            <a:endParaRPr lang="en-US" altLang="zh-CN"/>
          </a:p>
        </p:txBody>
      </p:sp>
      <p:pic>
        <p:nvPicPr>
          <p:cNvPr id="532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0" y="1447800"/>
            <a:ext cx="7736368" cy="43434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wipe(left)">
                                      <p:cBhvr>
                                        <p:cTn id="7" dur="15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32</a:t>
            </a:fld>
            <a:endParaRPr lang="en-US" altLang="zh-CN"/>
          </a:p>
        </p:txBody>
      </p:sp>
      <p:pic>
        <p:nvPicPr>
          <p:cNvPr id="8601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8139082" cy="4732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80021" y="3429000"/>
            <a:ext cx="59817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0" y="4820334"/>
            <a:ext cx="3180021" cy="584775"/>
          </a:xfrm>
          <a:prstGeom prst="rect">
            <a:avLst/>
          </a:prstGeom>
        </p:spPr>
        <p:txBody>
          <a:bodyPr wrap="square">
            <a:spAutoFit/>
          </a:bodyPr>
          <a:lstStyle/>
          <a:p>
            <a:r>
              <a:rPr lang="en-US" altLang="zh-CN" sz="1600" b="1" dirty="0">
                <a:solidFill>
                  <a:schemeClr val="bg1"/>
                </a:solidFill>
              </a:rPr>
              <a:t>SPSS</a:t>
            </a:r>
            <a:r>
              <a:rPr lang="zh-CN" altLang="en-US" sz="1600" dirty="0">
                <a:solidFill>
                  <a:schemeClr val="bg1"/>
                </a:solidFill>
              </a:rPr>
              <a:t>（</a:t>
            </a:r>
            <a:r>
              <a:rPr lang="en-US" altLang="zh-CN" sz="1600" dirty="0">
                <a:solidFill>
                  <a:schemeClr val="bg1"/>
                </a:solidFill>
              </a:rPr>
              <a:t>Statistical Product and Service Solutions</a:t>
            </a:r>
            <a:r>
              <a:rPr lang="zh-CN" altLang="en-US" sz="1600" dirty="0" smtClean="0">
                <a:solidFill>
                  <a:schemeClr val="bg1"/>
                </a:solidFill>
              </a:rPr>
              <a:t>）</a:t>
            </a:r>
            <a:endParaRPr lang="zh-CN" altLang="en-US" sz="1600" dirty="0">
              <a:solidFill>
                <a:schemeClr val="bg1"/>
              </a:solidFill>
            </a:endParaRPr>
          </a:p>
        </p:txBody>
      </p:sp>
    </p:spTree>
    <p:extLst>
      <p:ext uri="{BB962C8B-B14F-4D97-AF65-F5344CB8AC3E}">
        <p14:creationId xmlns:p14="http://schemas.microsoft.com/office/powerpoint/2010/main" val="32596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additive="base">
                                        <p:cTn id="7" dur="500" fill="hold"/>
                                        <p:tgtEl>
                                          <p:spTgt spid="86019"/>
                                        </p:tgtEl>
                                        <p:attrNameLst>
                                          <p:attrName>ppt_x</p:attrName>
                                        </p:attrNameLst>
                                      </p:cBhvr>
                                      <p:tavLst>
                                        <p:tav tm="0">
                                          <p:val>
                                            <p:strVal val="#ppt_x"/>
                                          </p:val>
                                        </p:tav>
                                        <p:tav tm="100000">
                                          <p:val>
                                            <p:strVal val="#ppt_x"/>
                                          </p:val>
                                        </p:tav>
                                      </p:tavLst>
                                    </p:anim>
                                    <p:anim calcmode="lin" valueType="num">
                                      <p:cBhvr additive="base">
                                        <p:cTn id="8" dur="500" fill="hold"/>
                                        <p:tgtEl>
                                          <p:spTgt spid="86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33</a:t>
            </a:fld>
            <a:endParaRPr lang="en-US" altLang="zh-CN"/>
          </a:p>
        </p:txBody>
      </p:sp>
      <p:pic>
        <p:nvPicPr>
          <p:cNvPr id="109570" name="Picture 2" descr="http://www.oracle.com/technetwork/database/options/advanced-analytics/odm/downloads/data-miner-collage-10gr2-126949.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1472" y="1"/>
            <a:ext cx="8072462" cy="68580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 - Classification</a:t>
            </a:r>
            <a:endParaRPr lang="en-US" dirty="0"/>
          </a:p>
        </p:txBody>
      </p:sp>
      <p:sp>
        <p:nvSpPr>
          <p:cNvPr id="3" name="Content Placeholder 2"/>
          <p:cNvSpPr>
            <a:spLocks noGrp="1"/>
          </p:cNvSpPr>
          <p:nvPr>
            <p:ph idx="1"/>
          </p:nvPr>
        </p:nvSpPr>
        <p:spPr>
          <a:xfrm>
            <a:off x="609600" y="1228724"/>
            <a:ext cx="8023225" cy="5248276"/>
          </a:xfrm>
        </p:spPr>
        <p:txBody>
          <a:bodyPr>
            <a:normAutofit/>
          </a:bodyPr>
          <a:lstStyle/>
          <a:p>
            <a:pPr algn="just">
              <a:lnSpc>
                <a:spcPct val="120000"/>
              </a:lnSpc>
            </a:pPr>
            <a:r>
              <a:rPr lang="en-US" sz="1700" dirty="0" smtClean="0">
                <a:latin typeface="Arial" pitchFamily="34" charset="0"/>
                <a:ea typeface="Arial Unicode MS" pitchFamily="34" charset="-122"/>
                <a:cs typeface="Arial" pitchFamily="34" charset="0"/>
              </a:rPr>
              <a:t>“Classification is a procedure in which individual items are placed into groups based on quantitative information on one or more characteristics </a:t>
            </a:r>
            <a:r>
              <a:rPr lang="en-US" altLang="zh-CN" sz="1700" dirty="0">
                <a:latin typeface="Arial" pitchFamily="34" charset="0"/>
                <a:ea typeface="Arial Unicode MS" pitchFamily="34" charset="-122"/>
                <a:cs typeface="Arial" pitchFamily="34" charset="0"/>
              </a:rPr>
              <a:t>(referred to as variables) </a:t>
            </a:r>
            <a:r>
              <a:rPr lang="en-US" sz="1700" dirty="0" smtClean="0">
                <a:latin typeface="Arial" pitchFamily="34" charset="0"/>
                <a:ea typeface="Arial Unicode MS" pitchFamily="34" charset="-122"/>
                <a:cs typeface="Arial" pitchFamily="34" charset="0"/>
              </a:rPr>
              <a:t>and based on a training set of previously labeled items.”</a:t>
            </a:r>
          </a:p>
          <a:p>
            <a:pPr algn="just"/>
            <a:endParaRPr lang="en-AU" sz="1600" dirty="0" smtClean="0">
              <a:latin typeface="Arial Unicode MS" pitchFamily="34" charset="-122"/>
              <a:ea typeface="Arial Unicode MS" pitchFamily="34" charset="-122"/>
              <a:cs typeface="Arial Unicode MS" pitchFamily="34" charset="-122"/>
            </a:endParaRPr>
          </a:p>
          <a:p>
            <a:pPr algn="just">
              <a:lnSpc>
                <a:spcPct val="120000"/>
              </a:lnSpc>
            </a:pPr>
            <a:r>
              <a:rPr lang="en-US" sz="1700" dirty="0" smtClean="0">
                <a:latin typeface="Arial" pitchFamily="34" charset="0"/>
                <a:ea typeface="Arial Unicode MS" pitchFamily="34" charset="-122"/>
                <a:cs typeface="Arial" pitchFamily="34" charset="0"/>
              </a:rPr>
              <a:t>Given a training set: {(</a:t>
            </a:r>
            <a:r>
              <a:rPr lang="en-US" sz="1700" i="1" dirty="0" smtClean="0">
                <a:latin typeface="Arial" pitchFamily="34" charset="0"/>
                <a:ea typeface="Arial Unicode MS" pitchFamily="34" charset="-122"/>
                <a:cs typeface="Arial" pitchFamily="34" charset="0"/>
              </a:rPr>
              <a:t>x</a:t>
            </a:r>
            <a:r>
              <a:rPr lang="en-US" sz="1700" baseline="-25000" dirty="0" smtClean="0">
                <a:latin typeface="Arial" pitchFamily="34" charset="0"/>
                <a:ea typeface="Arial Unicode MS" pitchFamily="34" charset="-122"/>
                <a:cs typeface="Arial" pitchFamily="34" charset="0"/>
              </a:rPr>
              <a:t>1</a:t>
            </a:r>
            <a:r>
              <a:rPr lang="en-US" sz="1700" dirty="0" smtClean="0">
                <a:latin typeface="Arial" pitchFamily="34" charset="0"/>
                <a:ea typeface="Arial Unicode MS" pitchFamily="34" charset="-122"/>
                <a:cs typeface="Arial" pitchFamily="34" charset="0"/>
              </a:rPr>
              <a:t>, </a:t>
            </a:r>
            <a:r>
              <a:rPr lang="en-US" sz="1700" i="1" dirty="0" smtClean="0">
                <a:latin typeface="Arial" pitchFamily="34" charset="0"/>
                <a:ea typeface="Arial Unicode MS" pitchFamily="34" charset="-122"/>
                <a:cs typeface="Arial" pitchFamily="34" charset="0"/>
              </a:rPr>
              <a:t>y</a:t>
            </a:r>
            <a:r>
              <a:rPr lang="en-US" sz="1700" baseline="-25000" dirty="0" smtClean="0">
                <a:latin typeface="Arial" pitchFamily="34" charset="0"/>
                <a:ea typeface="Arial Unicode MS" pitchFamily="34" charset="-122"/>
                <a:cs typeface="Arial" pitchFamily="34" charset="0"/>
              </a:rPr>
              <a:t>1</a:t>
            </a:r>
            <a:r>
              <a:rPr lang="en-US" sz="1700" dirty="0" smtClean="0">
                <a:latin typeface="Arial" pitchFamily="34" charset="0"/>
                <a:ea typeface="Arial Unicode MS" pitchFamily="34" charset="-122"/>
                <a:cs typeface="Arial" pitchFamily="34" charset="0"/>
              </a:rPr>
              <a:t>), …, (</a:t>
            </a:r>
            <a:r>
              <a:rPr lang="en-US" sz="1700" i="1" dirty="0" err="1" smtClean="0">
                <a:latin typeface="Arial" pitchFamily="34" charset="0"/>
                <a:ea typeface="Arial Unicode MS" pitchFamily="34" charset="-122"/>
                <a:cs typeface="Arial" pitchFamily="34" charset="0"/>
              </a:rPr>
              <a:t>x</a:t>
            </a:r>
            <a:r>
              <a:rPr lang="en-US" sz="1700" baseline="-25000" dirty="0" err="1" smtClean="0">
                <a:latin typeface="Arial" pitchFamily="34" charset="0"/>
                <a:ea typeface="Arial Unicode MS" pitchFamily="34" charset="-122"/>
                <a:cs typeface="Arial" pitchFamily="34" charset="0"/>
              </a:rPr>
              <a:t>n</a:t>
            </a:r>
            <a:r>
              <a:rPr lang="en-US" sz="1700" dirty="0" smtClean="0">
                <a:latin typeface="Arial" pitchFamily="34" charset="0"/>
                <a:ea typeface="Arial Unicode MS" pitchFamily="34" charset="-122"/>
                <a:cs typeface="Arial" pitchFamily="34" charset="0"/>
              </a:rPr>
              <a:t>, </a:t>
            </a:r>
            <a:r>
              <a:rPr lang="en-US" sz="1700" i="1" dirty="0" err="1" smtClean="0">
                <a:latin typeface="Arial" pitchFamily="34" charset="0"/>
                <a:ea typeface="Arial Unicode MS" pitchFamily="34" charset="-122"/>
                <a:cs typeface="Arial" pitchFamily="34" charset="0"/>
              </a:rPr>
              <a:t>y</a:t>
            </a:r>
            <a:r>
              <a:rPr lang="en-US" sz="1700" baseline="-25000" dirty="0" err="1" smtClean="0">
                <a:latin typeface="Arial" pitchFamily="34" charset="0"/>
                <a:ea typeface="Arial Unicode MS" pitchFamily="34" charset="-122"/>
                <a:cs typeface="Arial" pitchFamily="34" charset="0"/>
              </a:rPr>
              <a:t>n</a:t>
            </a:r>
            <a:r>
              <a:rPr lang="en-US" sz="1700" dirty="0" smtClean="0">
                <a:latin typeface="Arial" pitchFamily="34" charset="0"/>
                <a:ea typeface="Arial Unicode MS" pitchFamily="34" charset="-122"/>
                <a:cs typeface="Arial" pitchFamily="34" charset="0"/>
              </a:rPr>
              <a:t>)}, produce a classifier (function) that maps any unknown object </a:t>
            </a:r>
            <a:r>
              <a:rPr lang="en-US" sz="1700" i="1" dirty="0" smtClean="0">
                <a:latin typeface="Arial" pitchFamily="34" charset="0"/>
                <a:ea typeface="Arial Unicode MS" pitchFamily="34" charset="-122"/>
                <a:cs typeface="Arial" pitchFamily="34" charset="0"/>
              </a:rPr>
              <a:t>x</a:t>
            </a:r>
            <a:r>
              <a:rPr lang="en-US" sz="1700" baseline="-25000" dirty="0" smtClean="0">
                <a:latin typeface="Arial" pitchFamily="34" charset="0"/>
                <a:ea typeface="Arial Unicode MS" pitchFamily="34" charset="-122"/>
                <a:cs typeface="Arial" pitchFamily="34" charset="0"/>
              </a:rPr>
              <a:t>i</a:t>
            </a:r>
            <a:r>
              <a:rPr lang="en-US" sz="1700" dirty="0" smtClean="0">
                <a:latin typeface="Arial" pitchFamily="34" charset="0"/>
                <a:ea typeface="Arial Unicode MS" pitchFamily="34" charset="-122"/>
                <a:cs typeface="Arial" pitchFamily="34" charset="0"/>
              </a:rPr>
              <a:t> to its class label </a:t>
            </a:r>
            <a:r>
              <a:rPr lang="en-US" sz="1700" i="1" dirty="0" err="1" smtClean="0">
                <a:latin typeface="Arial" pitchFamily="34" charset="0"/>
                <a:ea typeface="Arial Unicode MS" pitchFamily="34" charset="-122"/>
                <a:cs typeface="Arial" pitchFamily="34" charset="0"/>
              </a:rPr>
              <a:t>y</a:t>
            </a:r>
            <a:r>
              <a:rPr lang="en-US" sz="1700" baseline="-25000" dirty="0" err="1" smtClean="0">
                <a:latin typeface="Arial" pitchFamily="34" charset="0"/>
                <a:ea typeface="Arial Unicode MS" pitchFamily="34" charset="-122"/>
                <a:cs typeface="Arial" pitchFamily="34" charset="0"/>
              </a:rPr>
              <a:t>i</a:t>
            </a:r>
            <a:r>
              <a:rPr lang="en-US" sz="1700" dirty="0" smtClean="0">
                <a:latin typeface="Arial" pitchFamily="34" charset="0"/>
                <a:ea typeface="Arial Unicode MS" pitchFamily="34" charset="-122"/>
                <a:cs typeface="Arial" pitchFamily="34" charset="0"/>
              </a:rPr>
              <a:t>.</a:t>
            </a:r>
          </a:p>
          <a:p>
            <a:pPr algn="just"/>
            <a:endParaRPr lang="en-AU" sz="1600" dirty="0" smtClean="0"/>
          </a:p>
          <a:p>
            <a:pPr algn="just"/>
            <a:r>
              <a:rPr lang="en-AU" sz="1700" dirty="0" smtClean="0"/>
              <a:t>Algorithms</a:t>
            </a:r>
          </a:p>
          <a:p>
            <a:pPr lvl="1" algn="just"/>
            <a:r>
              <a:rPr lang="en-AU" sz="1700" dirty="0" smtClean="0"/>
              <a:t>Decision Trees</a:t>
            </a:r>
          </a:p>
          <a:p>
            <a:pPr lvl="1" algn="just"/>
            <a:r>
              <a:rPr lang="en-AU" sz="1700" dirty="0" smtClean="0"/>
              <a:t>K-Nearest Neighbours</a:t>
            </a:r>
          </a:p>
          <a:p>
            <a:pPr lvl="1" algn="just"/>
            <a:r>
              <a:rPr lang="en-AU" sz="1700" dirty="0" smtClean="0"/>
              <a:t>Neural Networks</a:t>
            </a:r>
          </a:p>
          <a:p>
            <a:pPr lvl="1" algn="just"/>
            <a:r>
              <a:rPr lang="en-AU" sz="1700" dirty="0" smtClean="0"/>
              <a:t>Support Vector Machines</a:t>
            </a:r>
          </a:p>
          <a:p>
            <a:pPr algn="just"/>
            <a:endParaRPr lang="en-AU" sz="1600" dirty="0" smtClean="0"/>
          </a:p>
          <a:p>
            <a:pPr algn="just"/>
            <a:r>
              <a:rPr lang="en-AU" sz="1700" dirty="0" smtClean="0"/>
              <a:t>Applications</a:t>
            </a:r>
          </a:p>
          <a:p>
            <a:pPr lvl="1" algn="just"/>
            <a:r>
              <a:rPr lang="en-AU" sz="1700" dirty="0" smtClean="0"/>
              <a:t>Churn Prediction</a:t>
            </a:r>
          </a:p>
          <a:p>
            <a:pPr lvl="1" algn="just"/>
            <a:r>
              <a:rPr lang="en-AU" sz="1700" dirty="0" smtClean="0"/>
              <a:t>Medical Diagnosis</a:t>
            </a:r>
            <a:endParaRPr lang="en-US" sz="1700"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34</a:t>
            </a:fld>
            <a:endParaRPr lang="en-US" altLang="zh-CN" dirty="0"/>
          </a:p>
        </p:txBody>
      </p:sp>
      <p:pic>
        <p:nvPicPr>
          <p:cNvPr id="1036" name="Picture 12" descr="http://upload.wikimedia.org/wikipedia/commons/thumb/e/e4/Artificial_neural_network.svg/350px-Artificial_neural_network.svg.png">
            <a:hlinkClick r:id="rId3" tooltip="A neural network is an interconnected group of nodes, akin to the vast network of neurons in the human brain."/>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21560" y="3702884"/>
            <a:ext cx="2590800" cy="2316916"/>
          </a:xfrm>
          <a:prstGeom prst="rect">
            <a:avLst/>
          </a:prstGeom>
          <a:noFill/>
        </p:spPr>
      </p:pic>
      <p:sp>
        <p:nvSpPr>
          <p:cNvPr id="11" name="TextBox 10"/>
          <p:cNvSpPr txBox="1"/>
          <p:nvPr/>
        </p:nvSpPr>
        <p:spPr>
          <a:xfrm>
            <a:off x="4355976" y="4725144"/>
            <a:ext cx="338554" cy="369332"/>
          </a:xfrm>
          <a:prstGeom prst="rect">
            <a:avLst/>
          </a:prstGeom>
          <a:noFill/>
        </p:spPr>
        <p:txBody>
          <a:bodyPr wrap="none" rtlCol="0">
            <a:spAutoFit/>
          </a:bodyPr>
          <a:lstStyle/>
          <a:p>
            <a:r>
              <a:rPr lang="en-AU" altLang="zh-CN" b="1" dirty="0" smtClean="0">
                <a:solidFill>
                  <a:srgbClr val="FF0000"/>
                </a:solidFill>
              </a:rPr>
              <a:t>X</a:t>
            </a:r>
            <a:endParaRPr lang="zh-CN" altLang="en-US" b="1" dirty="0">
              <a:solidFill>
                <a:srgbClr val="FF0000"/>
              </a:solidFill>
            </a:endParaRPr>
          </a:p>
        </p:txBody>
      </p:sp>
      <p:sp>
        <p:nvSpPr>
          <p:cNvPr id="12" name="TextBox 11"/>
          <p:cNvSpPr txBox="1"/>
          <p:nvPr/>
        </p:nvSpPr>
        <p:spPr>
          <a:xfrm>
            <a:off x="8337902" y="4736068"/>
            <a:ext cx="338554" cy="369332"/>
          </a:xfrm>
          <a:prstGeom prst="rect">
            <a:avLst/>
          </a:prstGeom>
          <a:noFill/>
        </p:spPr>
        <p:txBody>
          <a:bodyPr wrap="none" rtlCol="0">
            <a:spAutoFit/>
          </a:bodyPr>
          <a:lstStyle/>
          <a:p>
            <a:r>
              <a:rPr lang="en-AU" altLang="zh-CN" b="1" dirty="0" smtClean="0">
                <a:solidFill>
                  <a:srgbClr val="FF0000"/>
                </a:solidFill>
              </a:rPr>
              <a:t>Y</a:t>
            </a:r>
            <a:endParaRPr lang="zh-CN" altLang="en-US" b="1" dirty="0">
              <a:solidFill>
                <a:srgbClr val="FF0000"/>
              </a:solidFill>
            </a:endParaRPr>
          </a:p>
        </p:txBody>
      </p:sp>
      <p:sp>
        <p:nvSpPr>
          <p:cNvPr id="5" name="右箭头 4"/>
          <p:cNvSpPr/>
          <p:nvPr/>
        </p:nvSpPr>
        <p:spPr>
          <a:xfrm>
            <a:off x="4758154" y="4861342"/>
            <a:ext cx="463406" cy="151834"/>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7853010" y="4869160"/>
            <a:ext cx="463406" cy="151834"/>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36"/>
                                        </p:tgtEl>
                                        <p:attrNameLst>
                                          <p:attrName>style.visibility</p:attrName>
                                        </p:attrNameLst>
                                      </p:cBhvr>
                                      <p:to>
                                        <p:strVal val="visible"/>
                                      </p:to>
                                    </p:set>
                                    <p:animEffect transition="in" filter="wipe(left)">
                                      <p:cBhvr>
                                        <p:cTn id="15" dur="2000"/>
                                        <p:tgtEl>
                                          <p:spTgt spid="103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Classification Boundaries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35</a:t>
            </a:fld>
            <a:endParaRPr lang="en-US" altLang="zh-CN"/>
          </a:p>
        </p:txBody>
      </p:sp>
      <p:grpSp>
        <p:nvGrpSpPr>
          <p:cNvPr id="47" name="组合 46"/>
          <p:cNvGrpSpPr>
            <a:grpSpLocks noChangeAspect="1"/>
          </p:cNvGrpSpPr>
          <p:nvPr/>
        </p:nvGrpSpPr>
        <p:grpSpPr>
          <a:xfrm>
            <a:off x="4716016" y="2087590"/>
            <a:ext cx="3816424" cy="3369782"/>
            <a:chOff x="4860032" y="2646364"/>
            <a:chExt cx="3315815" cy="2808152"/>
          </a:xfrm>
        </p:grpSpPr>
        <p:grpSp>
          <p:nvGrpSpPr>
            <p:cNvPr id="8" name="组合 7"/>
            <p:cNvGrpSpPr/>
            <p:nvPr/>
          </p:nvGrpSpPr>
          <p:grpSpPr>
            <a:xfrm>
              <a:off x="5280247" y="2646364"/>
              <a:ext cx="2895600" cy="2362994"/>
              <a:chOff x="5280247" y="2646364"/>
              <a:chExt cx="2895600" cy="2362994"/>
            </a:xfrm>
          </p:grpSpPr>
          <p:cxnSp>
            <p:nvCxnSpPr>
              <p:cNvPr id="7" name="直接箭头连接符 6"/>
              <p:cNvCxnSpPr/>
              <p:nvPr/>
            </p:nvCxnSpPr>
            <p:spPr>
              <a:xfrm>
                <a:off x="5281041" y="5007770"/>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rot="5400000" flipH="1" flipV="1">
                <a:off x="4099941" y="3826670"/>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813647" y="29503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185247" y="4169570"/>
                <a:ext cx="304800" cy="304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5889847" y="41695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7185247" y="2950370"/>
                <a:ext cx="304800" cy="228600"/>
              </a:xfrm>
              <a:prstGeom prst="triangle">
                <a:avLst/>
              </a:prstGeom>
              <a:solidFill>
                <a:srgbClr val="92D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5585047" y="4550570"/>
                <a:ext cx="381000" cy="381000"/>
              </a:xfrm>
              <a:prstGeom prst="rect">
                <a:avLst/>
              </a:prstGeom>
              <a:noFill/>
            </p:spPr>
            <p:txBody>
              <a:bodyPr wrap="square" rtlCol="0">
                <a:spAutoFit/>
              </a:bodyPr>
              <a:lstStyle/>
              <a:p>
                <a:r>
                  <a:rPr lang="en-AU" altLang="zh-CN" dirty="0" smtClean="0"/>
                  <a:t>?</a:t>
                </a:r>
                <a:endParaRPr lang="zh-CN" altLang="en-US" dirty="0"/>
              </a:p>
            </p:txBody>
          </p:sp>
          <p:sp>
            <p:nvSpPr>
              <p:cNvPr id="23" name="TextBox 22"/>
              <p:cNvSpPr txBox="1"/>
              <p:nvPr/>
            </p:nvSpPr>
            <p:spPr>
              <a:xfrm>
                <a:off x="6194647" y="2874170"/>
                <a:ext cx="381000" cy="381000"/>
              </a:xfrm>
              <a:prstGeom prst="rect">
                <a:avLst/>
              </a:prstGeom>
              <a:noFill/>
            </p:spPr>
            <p:txBody>
              <a:bodyPr wrap="square" rtlCol="0">
                <a:spAutoFit/>
              </a:bodyPr>
              <a:lstStyle/>
              <a:p>
                <a:r>
                  <a:rPr lang="en-AU" altLang="zh-CN" dirty="0" smtClean="0"/>
                  <a:t>?</a:t>
                </a:r>
                <a:endParaRPr lang="zh-CN" altLang="en-US" dirty="0"/>
              </a:p>
            </p:txBody>
          </p:sp>
          <p:cxnSp>
            <p:nvCxnSpPr>
              <p:cNvPr id="6" name="直接连接符 5"/>
              <p:cNvCxnSpPr/>
              <p:nvPr/>
            </p:nvCxnSpPr>
            <p:spPr>
              <a:xfrm flipH="1">
                <a:off x="5436096" y="278092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084168" y="3328118"/>
                <a:ext cx="1512168" cy="1541042"/>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6681718" y="5085184"/>
              <a:ext cx="338554" cy="369332"/>
            </a:xfrm>
            <a:prstGeom prst="rect">
              <a:avLst/>
            </a:prstGeom>
            <a:noFill/>
          </p:spPr>
          <p:txBody>
            <a:bodyPr wrap="none" rtlCol="0">
              <a:spAutoFit/>
            </a:bodyPr>
            <a:lstStyle/>
            <a:p>
              <a:r>
                <a:rPr lang="en-US" altLang="zh-CN" dirty="0" smtClean="0">
                  <a:solidFill>
                    <a:schemeClr val="tx2"/>
                  </a:solidFill>
                </a:rPr>
                <a:t>X</a:t>
              </a:r>
              <a:endParaRPr lang="zh-CN" altLang="en-US" dirty="0">
                <a:solidFill>
                  <a:schemeClr val="tx2"/>
                </a:solidFill>
              </a:endParaRPr>
            </a:p>
          </p:txBody>
        </p:sp>
        <p:sp>
          <p:nvSpPr>
            <p:cNvPr id="44" name="TextBox 43"/>
            <p:cNvSpPr txBox="1"/>
            <p:nvPr/>
          </p:nvSpPr>
          <p:spPr>
            <a:xfrm>
              <a:off x="4860032" y="3566862"/>
              <a:ext cx="338554" cy="369332"/>
            </a:xfrm>
            <a:prstGeom prst="rect">
              <a:avLst/>
            </a:prstGeom>
            <a:noFill/>
          </p:spPr>
          <p:txBody>
            <a:bodyPr wrap="none" rtlCol="0">
              <a:spAutoFit/>
            </a:bodyPr>
            <a:lstStyle/>
            <a:p>
              <a:r>
                <a:rPr lang="en-US" altLang="zh-CN" dirty="0" smtClean="0">
                  <a:solidFill>
                    <a:schemeClr val="tx2"/>
                  </a:solidFill>
                </a:rPr>
                <a:t>Y</a:t>
              </a:r>
              <a:endParaRPr lang="zh-CN" altLang="en-US" dirty="0">
                <a:solidFill>
                  <a:schemeClr val="tx2"/>
                </a:solidFill>
              </a:endParaRPr>
            </a:p>
          </p:txBody>
        </p:sp>
      </p:grpSp>
      <p:grpSp>
        <p:nvGrpSpPr>
          <p:cNvPr id="42" name="组合 41"/>
          <p:cNvGrpSpPr>
            <a:grpSpLocks noChangeAspect="1"/>
          </p:cNvGrpSpPr>
          <p:nvPr/>
        </p:nvGrpSpPr>
        <p:grpSpPr>
          <a:xfrm>
            <a:off x="539552" y="1988840"/>
            <a:ext cx="4079586" cy="3477132"/>
            <a:chOff x="1187625" y="2547614"/>
            <a:chExt cx="3399655" cy="2897610"/>
          </a:xfrm>
        </p:grpSpPr>
        <p:cxnSp>
          <p:nvCxnSpPr>
            <p:cNvPr id="20" name="直接箭头连接符 19"/>
            <p:cNvCxnSpPr/>
            <p:nvPr/>
          </p:nvCxnSpPr>
          <p:spPr>
            <a:xfrm>
              <a:off x="1692474" y="4998318"/>
              <a:ext cx="2894806"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flipH="1" flipV="1">
              <a:off x="511374" y="3817218"/>
              <a:ext cx="2362200" cy="1588"/>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69235" y="5075892"/>
              <a:ext cx="941283" cy="369332"/>
            </a:xfrm>
            <a:prstGeom prst="rect">
              <a:avLst/>
            </a:prstGeom>
            <a:noFill/>
          </p:spPr>
          <p:txBody>
            <a:bodyPr wrap="none" rtlCol="0">
              <a:spAutoFit/>
            </a:bodyPr>
            <a:lstStyle/>
            <a:p>
              <a:r>
                <a:rPr lang="en-US" altLang="zh-CN" dirty="0" smtClean="0">
                  <a:solidFill>
                    <a:schemeClr val="tx2"/>
                  </a:solidFill>
                </a:rPr>
                <a:t>Income</a:t>
              </a:r>
              <a:endParaRPr lang="zh-CN" altLang="en-US" dirty="0">
                <a:solidFill>
                  <a:schemeClr val="tx2"/>
                </a:solidFill>
              </a:endParaRPr>
            </a:p>
          </p:txBody>
        </p:sp>
        <p:sp>
          <p:nvSpPr>
            <p:cNvPr id="25" name="TextBox 24"/>
            <p:cNvSpPr txBox="1"/>
            <p:nvPr/>
          </p:nvSpPr>
          <p:spPr>
            <a:xfrm rot="16200000">
              <a:off x="869589" y="3540010"/>
              <a:ext cx="1005403" cy="369332"/>
            </a:xfrm>
            <a:prstGeom prst="rect">
              <a:avLst/>
            </a:prstGeom>
            <a:noFill/>
          </p:spPr>
          <p:txBody>
            <a:bodyPr wrap="none" rtlCol="0">
              <a:spAutoFit/>
            </a:bodyPr>
            <a:lstStyle/>
            <a:p>
              <a:r>
                <a:rPr lang="en-US" altLang="zh-CN" dirty="0" smtClean="0">
                  <a:solidFill>
                    <a:schemeClr val="tx2"/>
                  </a:solidFill>
                </a:rPr>
                <a:t>Savings</a:t>
              </a:r>
              <a:endParaRPr lang="zh-CN" altLang="en-US" dirty="0">
                <a:solidFill>
                  <a:schemeClr val="tx2"/>
                </a:solidFill>
              </a:endParaRPr>
            </a:p>
          </p:txBody>
        </p:sp>
        <p:sp>
          <p:nvSpPr>
            <p:cNvPr id="15" name="流程图: 或者 14"/>
            <p:cNvSpPr/>
            <p:nvPr/>
          </p:nvSpPr>
          <p:spPr>
            <a:xfrm>
              <a:off x="3207866" y="2852936"/>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汇总连接 15"/>
            <p:cNvSpPr/>
            <p:nvPr/>
          </p:nvSpPr>
          <p:spPr>
            <a:xfrm>
              <a:off x="2051720" y="321847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或者 25"/>
            <p:cNvSpPr/>
            <p:nvPr/>
          </p:nvSpPr>
          <p:spPr>
            <a:xfrm>
              <a:off x="3779912" y="3414649"/>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或者 26"/>
            <p:cNvSpPr/>
            <p:nvPr/>
          </p:nvSpPr>
          <p:spPr>
            <a:xfrm>
              <a:off x="3499916" y="3724248"/>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汇总连接 27"/>
            <p:cNvSpPr/>
            <p:nvPr/>
          </p:nvSpPr>
          <p:spPr>
            <a:xfrm>
              <a:off x="1907704" y="365224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p:cNvSpPr/>
            <p:nvPr/>
          </p:nvSpPr>
          <p:spPr>
            <a:xfrm>
              <a:off x="2202952" y="4084288"/>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流程图: 汇总连接 29"/>
            <p:cNvSpPr/>
            <p:nvPr/>
          </p:nvSpPr>
          <p:spPr>
            <a:xfrm>
              <a:off x="1979712" y="4660352"/>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汇总连接 30"/>
            <p:cNvSpPr/>
            <p:nvPr/>
          </p:nvSpPr>
          <p:spPr>
            <a:xfrm>
              <a:off x="3211064" y="4509120"/>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汇总连接 31"/>
            <p:cNvSpPr/>
            <p:nvPr/>
          </p:nvSpPr>
          <p:spPr>
            <a:xfrm>
              <a:off x="3931144" y="429309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汇总连接 32"/>
            <p:cNvSpPr/>
            <p:nvPr/>
          </p:nvSpPr>
          <p:spPr>
            <a:xfrm>
              <a:off x="2555776" y="3933056"/>
              <a:ext cx="136800" cy="136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或者 33"/>
            <p:cNvSpPr/>
            <p:nvPr/>
          </p:nvSpPr>
          <p:spPr>
            <a:xfrm>
              <a:off x="3643932" y="3068960"/>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流程图: 或者 34"/>
            <p:cNvSpPr/>
            <p:nvPr/>
          </p:nvSpPr>
          <p:spPr>
            <a:xfrm>
              <a:off x="3059832" y="3580232"/>
              <a:ext cx="135980" cy="136800"/>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2915816" y="2752054"/>
              <a:ext cx="0" cy="1417516"/>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924200" y="4140696"/>
              <a:ext cx="1215752" cy="8384"/>
            </a:xfrm>
            <a:prstGeom prst="line">
              <a:avLst/>
            </a:prstGeom>
            <a:ln w="19050">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439134" y="2547614"/>
              <a:ext cx="1015021" cy="338554"/>
            </a:xfrm>
            <a:prstGeom prst="rect">
              <a:avLst/>
            </a:prstGeom>
            <a:noFill/>
          </p:spPr>
          <p:txBody>
            <a:bodyPr wrap="none" rtlCol="0">
              <a:spAutoFit/>
            </a:bodyPr>
            <a:lstStyle/>
            <a:p>
              <a:r>
                <a:rPr lang="en-US" altLang="zh-CN" sz="1600" dirty="0" smtClean="0">
                  <a:solidFill>
                    <a:srgbClr val="0070C0"/>
                  </a:solidFill>
                </a:rPr>
                <a:t>Low Risk</a:t>
              </a:r>
              <a:endParaRPr lang="zh-CN" altLang="en-US" sz="1600" dirty="0">
                <a:solidFill>
                  <a:srgbClr val="0070C0"/>
                </a:solidFill>
              </a:endParaRPr>
            </a:p>
          </p:txBody>
        </p:sp>
        <p:sp>
          <p:nvSpPr>
            <p:cNvPr id="46" name="TextBox 45"/>
            <p:cNvSpPr txBox="1"/>
            <p:nvPr/>
          </p:nvSpPr>
          <p:spPr>
            <a:xfrm>
              <a:off x="2215950" y="4602614"/>
              <a:ext cx="1059906" cy="338554"/>
            </a:xfrm>
            <a:prstGeom prst="rect">
              <a:avLst/>
            </a:prstGeom>
            <a:noFill/>
          </p:spPr>
          <p:txBody>
            <a:bodyPr wrap="none" rtlCol="0">
              <a:spAutoFit/>
            </a:bodyPr>
            <a:lstStyle/>
            <a:p>
              <a:r>
                <a:rPr lang="en-US" altLang="zh-CN" sz="1600" dirty="0" smtClean="0">
                  <a:solidFill>
                    <a:srgbClr val="FF0000"/>
                  </a:solidFill>
                </a:rPr>
                <a:t>High Risk</a:t>
              </a:r>
              <a:endParaRPr lang="zh-CN" altLang="en-US" sz="1600"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Overfitting – Classification</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36</a:t>
            </a:fld>
            <a:endParaRPr lang="en-US" altLang="zh-CN"/>
          </a:p>
        </p:txBody>
      </p:sp>
      <p:pic>
        <p:nvPicPr>
          <p:cNvPr id="8602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58269" y="1700808"/>
            <a:ext cx="3910385" cy="391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箭头连接符 4"/>
          <p:cNvCxnSpPr/>
          <p:nvPr/>
        </p:nvCxnSpPr>
        <p:spPr>
          <a:xfrm flipV="1">
            <a:off x="1979712" y="5661248"/>
            <a:ext cx="5328592" cy="1"/>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979712" y="1484784"/>
            <a:ext cx="0" cy="417646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Techniques - Clustering</a:t>
            </a:r>
            <a:endParaRPr lang="zh-CN" altLang="en-US" dirty="0"/>
          </a:p>
        </p:txBody>
      </p:sp>
      <p:sp>
        <p:nvSpPr>
          <p:cNvPr id="3" name="内容占位符 2"/>
          <p:cNvSpPr>
            <a:spLocks noGrp="1"/>
          </p:cNvSpPr>
          <p:nvPr>
            <p:ph idx="1"/>
          </p:nvPr>
        </p:nvSpPr>
        <p:spPr>
          <a:xfrm>
            <a:off x="609600" y="1228726"/>
            <a:ext cx="8066856" cy="5080594"/>
          </a:xfrm>
        </p:spPr>
        <p:txBody>
          <a:bodyPr>
            <a:normAutofit fontScale="47500" lnSpcReduction="20000"/>
          </a:bodyPr>
          <a:lstStyle/>
          <a:p>
            <a:pPr algn="just">
              <a:lnSpc>
                <a:spcPct val="134000"/>
              </a:lnSpc>
            </a:pPr>
            <a:r>
              <a:rPr lang="en-US" sz="3300" dirty="0" smtClean="0">
                <a:latin typeface="Arial" pitchFamily="34" charset="0"/>
                <a:cs typeface="Arial" pitchFamily="34" charset="0"/>
              </a:rPr>
              <a:t>“Clustering is the assignment of a set of observations into subsets (called </a:t>
            </a:r>
            <a:r>
              <a:rPr lang="en-US" sz="3300" i="1" dirty="0" smtClean="0">
                <a:latin typeface="Arial" pitchFamily="34" charset="0"/>
                <a:cs typeface="Arial" pitchFamily="34" charset="0"/>
              </a:rPr>
              <a:t>clusters</a:t>
            </a:r>
            <a:r>
              <a:rPr lang="en-US" sz="3300" dirty="0" smtClean="0">
                <a:latin typeface="Arial" pitchFamily="34" charset="0"/>
                <a:cs typeface="Arial" pitchFamily="34" charset="0"/>
              </a:rPr>
              <a:t>) so that observations in the same cluster are similar in some sense.”</a:t>
            </a:r>
          </a:p>
          <a:p>
            <a:pPr algn="just"/>
            <a:endParaRPr lang="en-AU" altLang="zh-CN" dirty="0" smtClean="0"/>
          </a:p>
          <a:p>
            <a:pPr algn="just">
              <a:lnSpc>
                <a:spcPct val="120000"/>
              </a:lnSpc>
            </a:pPr>
            <a:r>
              <a:rPr lang="en-AU" altLang="zh-CN" sz="3300" dirty="0" smtClean="0"/>
              <a:t>Distance Metrics</a:t>
            </a:r>
          </a:p>
          <a:p>
            <a:pPr lvl="1" algn="just">
              <a:lnSpc>
                <a:spcPct val="120000"/>
              </a:lnSpc>
            </a:pPr>
            <a:r>
              <a:rPr lang="en-AU" altLang="zh-CN" sz="3300" dirty="0" smtClean="0"/>
              <a:t>Euclidean Distance</a:t>
            </a:r>
          </a:p>
          <a:p>
            <a:pPr lvl="1" algn="just">
              <a:lnSpc>
                <a:spcPct val="120000"/>
              </a:lnSpc>
            </a:pPr>
            <a:r>
              <a:rPr lang="en-AU" altLang="zh-CN" sz="3300" dirty="0" smtClean="0"/>
              <a:t>Manhattan Distance</a:t>
            </a:r>
          </a:p>
          <a:p>
            <a:pPr lvl="1" algn="just">
              <a:lnSpc>
                <a:spcPct val="120000"/>
              </a:lnSpc>
            </a:pPr>
            <a:r>
              <a:rPr lang="en-AU" altLang="zh-CN" sz="3300" dirty="0" err="1" smtClean="0"/>
              <a:t>Mahalanobis</a:t>
            </a:r>
            <a:r>
              <a:rPr lang="en-AU" altLang="zh-CN" sz="3300" dirty="0" smtClean="0"/>
              <a:t> Distance</a:t>
            </a:r>
          </a:p>
          <a:p>
            <a:pPr algn="just"/>
            <a:endParaRPr lang="en-AU" altLang="zh-CN" sz="3300" dirty="0" smtClean="0"/>
          </a:p>
          <a:p>
            <a:pPr algn="just">
              <a:lnSpc>
                <a:spcPct val="120000"/>
              </a:lnSpc>
            </a:pPr>
            <a:r>
              <a:rPr lang="en-AU" altLang="zh-CN" sz="3300" dirty="0" smtClean="0"/>
              <a:t>Algorithms</a:t>
            </a:r>
          </a:p>
          <a:p>
            <a:pPr lvl="1" algn="just">
              <a:lnSpc>
                <a:spcPct val="120000"/>
              </a:lnSpc>
            </a:pPr>
            <a:r>
              <a:rPr lang="en-AU" altLang="zh-CN" sz="3300" dirty="0" smtClean="0"/>
              <a:t>K-Means</a:t>
            </a:r>
          </a:p>
          <a:p>
            <a:pPr lvl="1" algn="just">
              <a:lnSpc>
                <a:spcPct val="120000"/>
              </a:lnSpc>
            </a:pPr>
            <a:r>
              <a:rPr lang="en-AU" altLang="zh-CN" sz="3300" dirty="0" smtClean="0"/>
              <a:t>Sequential Leader</a:t>
            </a:r>
          </a:p>
          <a:p>
            <a:pPr lvl="1" algn="just">
              <a:lnSpc>
                <a:spcPct val="120000"/>
              </a:lnSpc>
            </a:pPr>
            <a:r>
              <a:rPr lang="en-AU" altLang="zh-CN" sz="3300" dirty="0" smtClean="0"/>
              <a:t>Affinity Propagation</a:t>
            </a:r>
          </a:p>
          <a:p>
            <a:pPr algn="just">
              <a:lnSpc>
                <a:spcPct val="120000"/>
              </a:lnSpc>
            </a:pPr>
            <a:endParaRPr lang="en-AU" altLang="zh-CN" sz="3300" dirty="0" smtClean="0"/>
          </a:p>
          <a:p>
            <a:pPr algn="just">
              <a:lnSpc>
                <a:spcPct val="120000"/>
              </a:lnSpc>
            </a:pPr>
            <a:r>
              <a:rPr lang="en-AU" altLang="zh-CN" sz="3300" dirty="0" smtClean="0"/>
              <a:t>Applications</a:t>
            </a:r>
          </a:p>
          <a:p>
            <a:pPr lvl="1" algn="just">
              <a:lnSpc>
                <a:spcPct val="120000"/>
              </a:lnSpc>
            </a:pPr>
            <a:r>
              <a:rPr lang="en-AU" altLang="zh-CN" sz="3300" dirty="0" smtClean="0"/>
              <a:t>Market Research</a:t>
            </a:r>
          </a:p>
          <a:p>
            <a:pPr lvl="1" algn="just">
              <a:lnSpc>
                <a:spcPct val="120000"/>
              </a:lnSpc>
            </a:pPr>
            <a:r>
              <a:rPr lang="en-AU" altLang="zh-CN" sz="3300" dirty="0" smtClean="0"/>
              <a:t>Image Segmentation</a:t>
            </a:r>
          </a:p>
          <a:p>
            <a:pPr lvl="1" algn="just">
              <a:lnSpc>
                <a:spcPct val="120000"/>
              </a:lnSpc>
            </a:pPr>
            <a:r>
              <a:rPr lang="en-AU" altLang="zh-CN" sz="3300" dirty="0" smtClean="0"/>
              <a:t>Social Network Analysis</a:t>
            </a:r>
            <a:endParaRPr lang="zh-CN" altLang="en-US" sz="3300"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37</a:t>
            </a:fld>
            <a:endParaRPr lang="en-US" altLang="zh-CN" dirty="0"/>
          </a:p>
        </p:txBody>
      </p:sp>
      <p:sp>
        <p:nvSpPr>
          <p:cNvPr id="6" name="TextBox 5"/>
          <p:cNvSpPr txBox="1"/>
          <p:nvPr/>
        </p:nvSpPr>
        <p:spPr>
          <a:xfrm>
            <a:off x="4572000" y="5301208"/>
            <a:ext cx="3657600" cy="646331"/>
          </a:xfrm>
          <a:prstGeom prst="rect">
            <a:avLst/>
          </a:prstGeom>
          <a:noFill/>
        </p:spPr>
        <p:txBody>
          <a:bodyPr wrap="square" rtlCol="0">
            <a:spAutoFit/>
          </a:bodyPr>
          <a:lstStyle/>
          <a:p>
            <a:pPr algn="ctr"/>
            <a:r>
              <a:rPr lang="en-AU" altLang="zh-CN" dirty="0" smtClean="0">
                <a:solidFill>
                  <a:srgbClr val="C00000"/>
                </a:solidFill>
              </a:rPr>
              <a:t>What is the difference between classification and clustering?</a:t>
            </a:r>
            <a:endParaRPr lang="zh-CN" altLang="en-US" dirty="0">
              <a:solidFill>
                <a:srgbClr val="C00000"/>
              </a:solidFill>
            </a:endParaRPr>
          </a:p>
        </p:txBody>
      </p:sp>
      <p:pic>
        <p:nvPicPr>
          <p:cNvPr id="8704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79912" y="2780928"/>
            <a:ext cx="4890120" cy="174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wipe(left)">
                                      <p:cBhvr>
                                        <p:cTn id="7" dur="3000"/>
                                        <p:tgtEl>
                                          <p:spTgt spid="870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38</a:t>
            </a:fld>
            <a:endParaRPr lang="en-US" altLang="zh-CN"/>
          </a:p>
        </p:txBody>
      </p:sp>
      <p:pic>
        <p:nvPicPr>
          <p:cNvPr id="67586" name="Picture 2" descr="http://upload.wikimedia.org/wikipedia/commons/a/ab/Hierarchical_clustering_diagram.png"/>
          <p:cNvPicPr>
            <a:picLocks noChangeAspect="1" noChangeArrowheads="1"/>
          </p:cNvPicPr>
          <p:nvPr/>
        </p:nvPicPr>
        <p:blipFill>
          <a:blip r:embed="rId2" cstate="print"/>
          <a:srcRect/>
          <a:stretch>
            <a:fillRect/>
          </a:stretch>
        </p:blipFill>
        <p:spPr bwMode="auto">
          <a:xfrm>
            <a:off x="683567" y="1628800"/>
            <a:ext cx="4795727" cy="3810001"/>
          </a:xfrm>
          <a:prstGeom prst="rect">
            <a:avLst/>
          </a:prstGeom>
          <a:noFill/>
        </p:spPr>
      </p:pic>
      <p:pic>
        <p:nvPicPr>
          <p:cNvPr id="93186" name="Picture 2" descr="http://blog.datumbox.com/wp-content/uploads/2014/04/number-of-cluster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27984" y="3395900"/>
            <a:ext cx="4267378" cy="2952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wipe(up)">
                                      <p:cBhvr>
                                        <p:cTn id="7" dur="1500"/>
                                        <p:tgtEl>
                                          <p:spTgt spid="67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Techniques </a:t>
            </a:r>
            <a:r>
              <a:rPr lang="en-US" altLang="zh-CN" dirty="0"/>
              <a:t>– Regression</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39</a:t>
            </a:fld>
            <a:endParaRPr lang="en-US" altLang="zh-CN"/>
          </a:p>
        </p:txBody>
      </p:sp>
      <p:graphicFrame>
        <p:nvGraphicFramePr>
          <p:cNvPr id="10" name="对象 9"/>
          <p:cNvGraphicFramePr>
            <a:graphicFrameLocks noChangeAspect="1"/>
          </p:cNvGraphicFramePr>
          <p:nvPr/>
        </p:nvGraphicFramePr>
        <p:xfrm>
          <a:off x="3276600" y="1295400"/>
          <a:ext cx="2454835" cy="673100"/>
        </p:xfrm>
        <a:graphic>
          <a:graphicData uri="http://schemas.openxmlformats.org/presentationml/2006/ole">
            <mc:AlternateContent xmlns:mc="http://schemas.openxmlformats.org/markup-compatibility/2006">
              <mc:Choice xmlns:v="urn:schemas-microsoft-com:vml" Requires="v">
                <p:oleObj spid="_x0000_s87579" name="公式" r:id="rId3" imgW="787058" imgH="215806" progId="Equation.3">
                  <p:embed/>
                </p:oleObj>
              </mc:Choice>
              <mc:Fallback>
                <p:oleObj name="公式" r:id="rId3" imgW="787058" imgH="215806" progId="Equation.3">
                  <p:embed/>
                  <p:pic>
                    <p:nvPicPr>
                      <p:cNvPr id="0" name="Picture 12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295400"/>
                        <a:ext cx="2454835"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28130622"/>
              </p:ext>
            </p:extLst>
          </p:nvPr>
        </p:nvGraphicFramePr>
        <p:xfrm>
          <a:off x="685800" y="2133600"/>
          <a:ext cx="5700713" cy="3948113"/>
        </p:xfrm>
        <a:graphic>
          <a:graphicData uri="http://schemas.openxmlformats.org/presentationml/2006/ole">
            <mc:AlternateContent xmlns:mc="http://schemas.openxmlformats.org/markup-compatibility/2006">
              <mc:Choice xmlns:v="urn:schemas-microsoft-com:vml" Requires="v">
                <p:oleObj spid="_x0000_s87580" name="公式" r:id="rId5" imgW="2362200" imgH="1803400" progId="Equation.3">
                  <p:embed/>
                </p:oleObj>
              </mc:Choice>
              <mc:Fallback>
                <p:oleObj name="公式" r:id="rId5" imgW="2362200" imgH="1803400" progId="Equation.3">
                  <p:embed/>
                  <p:pic>
                    <p:nvPicPr>
                      <p:cNvPr id="0" name="Picture 12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133600"/>
                        <a:ext cx="5700713" cy="3948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descr="File:Linear regression.svg">
            <a:hlinkClick r:id="rId7"/>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30518" y="2133600"/>
            <a:ext cx="3580082" cy="236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Technology Advancement</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a:t>
            </a:fld>
            <a:endParaRPr lang="en-US" altLang="zh-CN" dirty="0"/>
          </a:p>
        </p:txBody>
      </p:sp>
      <p:pic>
        <p:nvPicPr>
          <p:cNvPr id="1026" name="Picture 2"/>
          <p:cNvPicPr>
            <a:picLocks noChangeAspect="1" noChangeArrowheads="1"/>
          </p:cNvPicPr>
          <p:nvPr/>
        </p:nvPicPr>
        <p:blipFill>
          <a:blip r:embed="rId3" cstate="print"/>
          <a:srcRect/>
          <a:stretch>
            <a:fillRect/>
          </a:stretch>
        </p:blipFill>
        <p:spPr bwMode="auto">
          <a:xfrm>
            <a:off x="642910" y="1028271"/>
            <a:ext cx="7858180" cy="5591589"/>
          </a:xfrm>
          <a:prstGeom prst="rect">
            <a:avLst/>
          </a:prstGeom>
          <a:noFill/>
          <a:ln w="9525">
            <a:noFill/>
            <a:miter lim="800000"/>
            <a:headEnd/>
            <a:tailEnd/>
          </a:ln>
          <a:effectLst/>
        </p:spPr>
      </p:pic>
    </p:spTree>
    <p:extLst>
      <p:ext uri="{BB962C8B-B14F-4D97-AF65-F5344CB8AC3E}">
        <p14:creationId xmlns:p14="http://schemas.microsoft.com/office/powerpoint/2010/main" val="4928265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 – Regression</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40</a:t>
            </a:fld>
            <a:endParaRPr lang="en-US" altLang="zh-CN"/>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2318" y="2133600"/>
            <a:ext cx="8028282" cy="2590800"/>
          </a:xfrm>
          <a:prstGeom prst="rect">
            <a:avLst/>
          </a:prstGeom>
          <a:noFill/>
          <a:ln w="9525">
            <a:noFill/>
            <a:miter lim="800000"/>
            <a:headEnd/>
            <a:tailEnd/>
          </a:ln>
          <a:effectLst/>
        </p:spPr>
      </p:pic>
      <p:sp>
        <p:nvSpPr>
          <p:cNvPr id="7" name="TextBox 6"/>
          <p:cNvSpPr txBox="1"/>
          <p:nvPr/>
        </p:nvSpPr>
        <p:spPr>
          <a:xfrm>
            <a:off x="5772116" y="3571876"/>
            <a:ext cx="300082" cy="369332"/>
          </a:xfrm>
          <a:prstGeom prst="rect">
            <a:avLst/>
          </a:prstGeom>
          <a:noFill/>
        </p:spPr>
        <p:txBody>
          <a:bodyPr wrap="none" rtlCol="0">
            <a:spAutoFit/>
          </a:bodyPr>
          <a:lstStyle/>
          <a:p>
            <a:r>
              <a:rPr lang="en-US" altLang="zh-CN" dirty="0" smtClean="0">
                <a:solidFill>
                  <a:schemeClr val="tx1">
                    <a:lumMod val="50000"/>
                  </a:schemeClr>
                </a:solidFill>
              </a:rPr>
              <a:t>y</a:t>
            </a:r>
            <a:endParaRPr lang="zh-CN" altLang="en-US" dirty="0">
              <a:solidFill>
                <a:schemeClr val="tx1">
                  <a:lumMod val="50000"/>
                </a:schemeClr>
              </a:solidFill>
            </a:endParaRPr>
          </a:p>
        </p:txBody>
      </p:sp>
      <p:sp>
        <p:nvSpPr>
          <p:cNvPr id="8" name="TextBox 7"/>
          <p:cNvSpPr txBox="1"/>
          <p:nvPr/>
        </p:nvSpPr>
        <p:spPr>
          <a:xfrm>
            <a:off x="6429388" y="4274114"/>
            <a:ext cx="300082" cy="369332"/>
          </a:xfrm>
          <a:prstGeom prst="rect">
            <a:avLst/>
          </a:prstGeom>
          <a:noFill/>
        </p:spPr>
        <p:txBody>
          <a:bodyPr wrap="none" rtlCol="0">
            <a:spAutoFit/>
          </a:bodyPr>
          <a:lstStyle/>
          <a:p>
            <a:r>
              <a:rPr lang="en-US" altLang="zh-CN" dirty="0" smtClean="0">
                <a:solidFill>
                  <a:schemeClr val="tx1">
                    <a:lumMod val="50000"/>
                  </a:schemeClr>
                </a:solidFill>
              </a:rPr>
              <a:t>x</a:t>
            </a:r>
            <a:endParaRPr lang="zh-CN" altLang="en-US" dirty="0">
              <a:solidFill>
                <a:schemeClr val="tx1">
                  <a:lumMod val="50000"/>
                </a:schemeClr>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smtClean="0"/>
              <a:t>Seeing is Knowing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41</a:t>
            </a:fld>
            <a:endParaRPr lang="en-US" altLang="zh-CN"/>
          </a:p>
        </p:txBody>
      </p:sp>
      <p:pic>
        <p:nvPicPr>
          <p:cNvPr id="1026" name="Picture 2" descr="http://lsdis.cs.uga.edu/projects/semdis/swetodblp/equivalent-classes_swetodblp_schema.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 y="1219200"/>
            <a:ext cx="8008112" cy="42672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Dashboard</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42</a:t>
            </a:fld>
            <a:endParaRPr lang="en-US" altLang="zh-CN"/>
          </a:p>
        </p:txBody>
      </p:sp>
      <p:pic>
        <p:nvPicPr>
          <p:cNvPr id="1026" name="Picture 2" descr="http://www.emanbass.com/images/pic2_LG.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3400" y="1016690"/>
            <a:ext cx="8182004" cy="530791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43</a:t>
            </a:fld>
            <a:endParaRPr lang="en-US" altLang="zh-CN"/>
          </a:p>
        </p:txBody>
      </p:sp>
      <p:pic>
        <p:nvPicPr>
          <p:cNvPr id="20482" name="Picture 2" descr="http://www.johanrooms.com/wp-content/uploads/2012/08/SNAG-0034.jpg">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03421"/>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a:xfrm>
            <a:off x="609600" y="1228724"/>
            <a:ext cx="8023225" cy="5324476"/>
          </a:xfrm>
        </p:spPr>
        <p:txBody>
          <a:bodyPr>
            <a:normAutofit fontScale="55000" lnSpcReduction="20000"/>
          </a:bodyPr>
          <a:lstStyle/>
          <a:p>
            <a:pPr>
              <a:lnSpc>
                <a:spcPct val="120000"/>
              </a:lnSpc>
            </a:pPr>
            <a:r>
              <a:rPr lang="en-US" sz="2900" dirty="0" smtClean="0"/>
              <a:t>Real data are often surprisingly dirty.</a:t>
            </a:r>
          </a:p>
          <a:p>
            <a:pPr lvl="1">
              <a:lnSpc>
                <a:spcPct val="120000"/>
              </a:lnSpc>
            </a:pPr>
            <a:r>
              <a:rPr lang="en-US" sz="2900" dirty="0" smtClean="0"/>
              <a:t>A Major Challenge for Data Mining</a:t>
            </a:r>
          </a:p>
          <a:p>
            <a:endParaRPr lang="en-US" sz="2900" dirty="0" smtClean="0"/>
          </a:p>
          <a:p>
            <a:r>
              <a:rPr lang="en-US" sz="2900" dirty="0" smtClean="0"/>
              <a:t>Typical Issues</a:t>
            </a:r>
          </a:p>
          <a:p>
            <a:pPr lvl="1">
              <a:lnSpc>
                <a:spcPct val="120000"/>
              </a:lnSpc>
            </a:pPr>
            <a:r>
              <a:rPr lang="en-US" sz="2900" dirty="0" smtClean="0"/>
              <a:t>Missing Attribute Values</a:t>
            </a:r>
          </a:p>
          <a:p>
            <a:pPr lvl="1">
              <a:lnSpc>
                <a:spcPct val="120000"/>
              </a:lnSpc>
            </a:pPr>
            <a:r>
              <a:rPr lang="en-US" sz="2900" dirty="0" smtClean="0"/>
              <a:t>Different Coding/Naming Schemes</a:t>
            </a:r>
          </a:p>
          <a:p>
            <a:pPr lvl="1">
              <a:lnSpc>
                <a:spcPct val="120000"/>
              </a:lnSpc>
            </a:pPr>
            <a:r>
              <a:rPr lang="en-US" sz="2900" dirty="0" smtClean="0"/>
              <a:t>Infeasible Values</a:t>
            </a:r>
          </a:p>
          <a:p>
            <a:pPr lvl="1">
              <a:lnSpc>
                <a:spcPct val="120000"/>
              </a:lnSpc>
            </a:pPr>
            <a:r>
              <a:rPr lang="en-US" altLang="zh-CN" sz="2900" dirty="0"/>
              <a:t>Inconsistent Data</a:t>
            </a:r>
          </a:p>
          <a:p>
            <a:pPr lvl="1">
              <a:lnSpc>
                <a:spcPct val="120000"/>
              </a:lnSpc>
            </a:pPr>
            <a:r>
              <a:rPr lang="en-US" sz="2900" dirty="0" smtClean="0"/>
              <a:t>Outliers</a:t>
            </a:r>
          </a:p>
          <a:p>
            <a:endParaRPr lang="en-US" sz="2900" dirty="0" smtClean="0"/>
          </a:p>
          <a:p>
            <a:r>
              <a:rPr lang="en-US" sz="2900" dirty="0" smtClean="0"/>
              <a:t>Data Quality</a:t>
            </a:r>
          </a:p>
          <a:p>
            <a:pPr lvl="1">
              <a:lnSpc>
                <a:spcPct val="120000"/>
              </a:lnSpc>
            </a:pPr>
            <a:r>
              <a:rPr lang="en-US" sz="2900" dirty="0" smtClean="0"/>
              <a:t>Accuracy</a:t>
            </a:r>
          </a:p>
          <a:p>
            <a:pPr lvl="1">
              <a:lnSpc>
                <a:spcPct val="120000"/>
              </a:lnSpc>
            </a:pPr>
            <a:r>
              <a:rPr lang="en-US" sz="2900" dirty="0" smtClean="0"/>
              <a:t>Completeness</a:t>
            </a:r>
          </a:p>
          <a:p>
            <a:pPr lvl="1">
              <a:lnSpc>
                <a:spcPct val="120000"/>
              </a:lnSpc>
            </a:pPr>
            <a:r>
              <a:rPr lang="en-US" sz="2900" dirty="0" smtClean="0"/>
              <a:t>Consistency</a:t>
            </a:r>
          </a:p>
          <a:p>
            <a:pPr lvl="1">
              <a:lnSpc>
                <a:spcPct val="120000"/>
              </a:lnSpc>
            </a:pPr>
            <a:r>
              <a:rPr lang="en-US" sz="2900" dirty="0" smtClean="0"/>
              <a:t>Interpretability</a:t>
            </a:r>
          </a:p>
          <a:p>
            <a:pPr lvl="1">
              <a:lnSpc>
                <a:spcPct val="120000"/>
              </a:lnSpc>
            </a:pPr>
            <a:r>
              <a:rPr lang="en-US" sz="2900" dirty="0" smtClean="0"/>
              <a:t>Credibility</a:t>
            </a:r>
          </a:p>
          <a:p>
            <a:pPr lvl="1">
              <a:lnSpc>
                <a:spcPct val="120000"/>
              </a:lnSpc>
            </a:pPr>
            <a:r>
              <a:rPr lang="en-US" sz="2900" dirty="0" smtClean="0"/>
              <a:t>Timeliness</a:t>
            </a:r>
          </a:p>
          <a:p>
            <a:pPr lvl="1">
              <a:buNone/>
            </a:pP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44</a:t>
            </a:fld>
            <a:endParaRPr lang="en-US" altLang="zh-CN" dirty="0"/>
          </a:p>
        </p:txBody>
      </p:sp>
      <p:pic>
        <p:nvPicPr>
          <p:cNvPr id="5" name="Picture 3"/>
          <p:cNvPicPr>
            <a:picLocks noChangeAspect="1" noChangeArrowheads="1"/>
          </p:cNvPicPr>
          <p:nvPr/>
        </p:nvPicPr>
        <p:blipFill>
          <a:blip r:embed="rId3" cstate="print"/>
          <a:srcRect/>
          <a:stretch>
            <a:fillRect/>
          </a:stretch>
        </p:blipFill>
        <p:spPr bwMode="auto">
          <a:xfrm>
            <a:off x="5940152" y="4077072"/>
            <a:ext cx="2038350" cy="1981200"/>
          </a:xfrm>
          <a:prstGeom prst="rect">
            <a:avLst/>
          </a:prstGeom>
          <a:noFill/>
          <a:ln w="9525">
            <a:noFill/>
            <a:miter lim="800000"/>
            <a:headEnd/>
            <a:tailEnd/>
          </a:ln>
          <a:effectLst/>
        </p:spPr>
      </p:pic>
      <p:pic>
        <p:nvPicPr>
          <p:cNvPr id="860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80112" y="1268760"/>
            <a:ext cx="3096344" cy="2480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591201" y="6058272"/>
            <a:ext cx="3493264" cy="369332"/>
          </a:xfrm>
          <a:prstGeom prst="rect">
            <a:avLst/>
          </a:prstGeom>
        </p:spPr>
        <p:txBody>
          <a:bodyPr wrap="none">
            <a:spAutoFit/>
          </a:bodyPr>
          <a:lstStyle/>
          <a:p>
            <a:r>
              <a:rPr lang="en-US" altLang="zh-CN" dirty="0" smtClean="0"/>
              <a:t>GIGO(Garbage </a:t>
            </a:r>
            <a:r>
              <a:rPr lang="en-US" altLang="zh-CN" dirty="0"/>
              <a:t>In Garbage Out)</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idx="1"/>
          </p:nvPr>
        </p:nvSpPr>
        <p:spPr>
          <a:xfrm>
            <a:off x="609600" y="1228724"/>
            <a:ext cx="8023225" cy="4936580"/>
          </a:xfrm>
        </p:spPr>
        <p:txBody>
          <a:bodyPr>
            <a:normAutofit/>
          </a:bodyPr>
          <a:lstStyle/>
          <a:p>
            <a:r>
              <a:rPr lang="en-US" sz="1600" dirty="0" smtClean="0">
                <a:latin typeface="Arial" pitchFamily="34" charset="0"/>
                <a:cs typeface="Arial" pitchFamily="34" charset="0"/>
              </a:rPr>
              <a:t>Data Cleaning</a:t>
            </a:r>
          </a:p>
          <a:p>
            <a:pPr lvl="1"/>
            <a:r>
              <a:rPr lang="en-US" sz="1600" dirty="0" smtClean="0">
                <a:latin typeface="Arial" pitchFamily="34" charset="0"/>
                <a:cs typeface="Arial" pitchFamily="34" charset="0"/>
              </a:rPr>
              <a:t>Fill in missing values.</a:t>
            </a:r>
          </a:p>
          <a:p>
            <a:pPr lvl="1"/>
            <a:r>
              <a:rPr lang="en-US" sz="1600" dirty="0" smtClean="0">
                <a:latin typeface="Arial" pitchFamily="34" charset="0"/>
                <a:cs typeface="Arial" pitchFamily="34" charset="0"/>
              </a:rPr>
              <a:t>Correct inconsistent data.</a:t>
            </a:r>
          </a:p>
          <a:p>
            <a:pPr lvl="1"/>
            <a:r>
              <a:rPr lang="en-US" sz="1600" dirty="0" smtClean="0">
                <a:latin typeface="Arial" pitchFamily="34" charset="0"/>
                <a:cs typeface="Arial" pitchFamily="34" charset="0"/>
              </a:rPr>
              <a:t>Identify outliers and noisy data.</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Data Integration</a:t>
            </a:r>
          </a:p>
          <a:p>
            <a:pPr lvl="1"/>
            <a:r>
              <a:rPr lang="en-US" sz="1600" dirty="0" smtClean="0">
                <a:latin typeface="Arial" pitchFamily="34" charset="0"/>
                <a:cs typeface="Arial" pitchFamily="34" charset="0"/>
              </a:rPr>
              <a:t>Combine data from different sources.</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Data Transformation</a:t>
            </a:r>
          </a:p>
          <a:p>
            <a:pPr lvl="1"/>
            <a:r>
              <a:rPr lang="en-US" sz="1600" dirty="0" smtClean="0">
                <a:latin typeface="Arial" pitchFamily="34" charset="0"/>
                <a:cs typeface="Arial" pitchFamily="34" charset="0"/>
              </a:rPr>
              <a:t>Normalization</a:t>
            </a:r>
          </a:p>
          <a:p>
            <a:pPr lvl="1"/>
            <a:r>
              <a:rPr lang="en-US" sz="1600" dirty="0" smtClean="0">
                <a:latin typeface="Arial" pitchFamily="34" charset="0"/>
                <a:cs typeface="Arial" pitchFamily="34" charset="0"/>
              </a:rPr>
              <a:t>Aggregation</a:t>
            </a:r>
          </a:p>
          <a:p>
            <a:pPr lvl="1"/>
            <a:r>
              <a:rPr lang="en-US" sz="1600" dirty="0" smtClean="0">
                <a:latin typeface="Arial" pitchFamily="34" charset="0"/>
                <a:cs typeface="Arial" pitchFamily="34" charset="0"/>
              </a:rPr>
              <a:t>Type Conversion</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Data Reduction</a:t>
            </a:r>
          </a:p>
          <a:p>
            <a:pPr lvl="1"/>
            <a:r>
              <a:rPr lang="en-US" sz="1600" dirty="0" smtClean="0">
                <a:latin typeface="Arial" pitchFamily="34" charset="0"/>
                <a:cs typeface="Arial" pitchFamily="34" charset="0"/>
              </a:rPr>
              <a:t>Feature Selection</a:t>
            </a:r>
          </a:p>
          <a:p>
            <a:pPr lvl="1"/>
            <a:r>
              <a:rPr lang="en-US" sz="1600" dirty="0" smtClean="0">
                <a:latin typeface="Arial" pitchFamily="34" charset="0"/>
                <a:cs typeface="Arial" pitchFamily="34" charset="0"/>
              </a:rPr>
              <a:t>Sampling</a:t>
            </a:r>
            <a:endParaRPr lang="en-US" sz="1600" dirty="0">
              <a:latin typeface="Arial" pitchFamily="34" charset="0"/>
              <a:cs typeface="Arial" pitchFamily="34" charset="0"/>
            </a:endParaRPr>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45</a:t>
            </a:fld>
            <a:endParaRPr lang="en-US" altLang="zh-CN" dirty="0"/>
          </a:p>
        </p:txBody>
      </p:sp>
      <p:pic>
        <p:nvPicPr>
          <p:cNvPr id="17410" name="Picture 2" descr="http://neptunetrust.com/yahoo_site_admin/assets/images/cleansing_1.17343402_std.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64088" y="1340768"/>
            <a:ext cx="2743200" cy="1785896"/>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09951" y="3891347"/>
            <a:ext cx="3451473" cy="2036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 calcmode="lin" valueType="num">
                                      <p:cBhvr>
                                        <p:cTn id="7" dur="500" fill="hold"/>
                                        <p:tgtEl>
                                          <p:spTgt spid="86018"/>
                                        </p:tgtEl>
                                        <p:attrNameLst>
                                          <p:attrName>ppt_w</p:attrName>
                                        </p:attrNameLst>
                                      </p:cBhvr>
                                      <p:tavLst>
                                        <p:tav tm="0">
                                          <p:val>
                                            <p:fltVal val="0"/>
                                          </p:val>
                                        </p:tav>
                                        <p:tav tm="100000">
                                          <p:val>
                                            <p:strVal val="#ppt_w"/>
                                          </p:val>
                                        </p:tav>
                                      </p:tavLst>
                                    </p:anim>
                                    <p:anim calcmode="lin" valueType="num">
                                      <p:cBhvr>
                                        <p:cTn id="8" dur="500" fill="hold"/>
                                        <p:tgtEl>
                                          <p:spTgt spid="86018"/>
                                        </p:tgtEl>
                                        <p:attrNameLst>
                                          <p:attrName>ppt_h</p:attrName>
                                        </p:attrNameLst>
                                      </p:cBhvr>
                                      <p:tavLst>
                                        <p:tav tm="0">
                                          <p:val>
                                            <p:fltVal val="0"/>
                                          </p:val>
                                        </p:tav>
                                        <p:tav tm="100000">
                                          <p:val>
                                            <p:strVal val="#ppt_h"/>
                                          </p:val>
                                        </p:tav>
                                      </p:tavLst>
                                    </p:anim>
                                    <p:animEffect transition="in" filter="fade">
                                      <p:cBhvr>
                                        <p:cTn id="9" dur="500"/>
                                        <p:tgtEl>
                                          <p:spTgt spid="86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Internet Privacy</a:t>
            </a:r>
            <a:endParaRPr lang="zh-CN" altLang="en-US" dirty="0"/>
          </a:p>
        </p:txBody>
      </p:sp>
      <p:pic>
        <p:nvPicPr>
          <p:cNvPr id="5" name="内容占位符 4" descr="a70ea5d7dbdd477d9e3bc2e0a2bfa286-1.gif"/>
          <p:cNvPicPr>
            <a:picLocks noGrp="1" noChangeAspect="1"/>
          </p:cNvPicPr>
          <p:nvPr>
            <p:ph idx="1"/>
          </p:nvPr>
        </p:nvPicPr>
        <p:blipFill>
          <a:blip r:embed="rId3" cstate="print"/>
          <a:stretch>
            <a:fillRect/>
          </a:stretch>
        </p:blipFill>
        <p:spPr>
          <a:xfrm>
            <a:off x="785786" y="1357298"/>
            <a:ext cx="7677347" cy="4786346"/>
          </a:xfrm>
        </p:spPr>
      </p:pic>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46</a:t>
            </a:fld>
            <a:endParaRPr lang="en-US"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Privacy Protection</a:t>
            </a:r>
            <a:endParaRPr lang="zh-CN" altLang="en-US" dirty="0"/>
          </a:p>
        </p:txBody>
      </p:sp>
      <p:sp>
        <p:nvSpPr>
          <p:cNvPr id="3" name="内容占位符 2"/>
          <p:cNvSpPr>
            <a:spLocks noGrp="1"/>
          </p:cNvSpPr>
          <p:nvPr>
            <p:ph idx="1"/>
          </p:nvPr>
        </p:nvSpPr>
        <p:spPr>
          <a:xfrm>
            <a:off x="609600" y="1228725"/>
            <a:ext cx="8153400" cy="4921250"/>
          </a:xfrm>
        </p:spPr>
        <p:txBody>
          <a:bodyPr>
            <a:normAutofit fontScale="62500" lnSpcReduction="20000"/>
          </a:bodyPr>
          <a:lstStyle/>
          <a:p>
            <a:pPr algn="just">
              <a:lnSpc>
                <a:spcPct val="120000"/>
              </a:lnSpc>
            </a:pPr>
            <a:r>
              <a:rPr lang="en-US" altLang="zh-CN" dirty="0" smtClean="0"/>
              <a:t>Data: A Double-Edged Sword</a:t>
            </a:r>
          </a:p>
          <a:p>
            <a:pPr lvl="1" algn="just">
              <a:lnSpc>
                <a:spcPct val="120000"/>
              </a:lnSpc>
            </a:pPr>
            <a:r>
              <a:rPr lang="en-US" altLang="zh-CN" dirty="0" smtClean="0"/>
              <a:t>People can benefit greatly from data analysis.</a:t>
            </a:r>
          </a:p>
          <a:p>
            <a:pPr lvl="1" algn="just">
              <a:lnSpc>
                <a:spcPct val="120000"/>
              </a:lnSpc>
            </a:pPr>
            <a:r>
              <a:rPr lang="en-US" altLang="zh-CN" dirty="0" smtClean="0"/>
              <a:t>The consequence of information leakage can be catastrophic.</a:t>
            </a:r>
          </a:p>
          <a:p>
            <a:pPr algn="just">
              <a:lnSpc>
                <a:spcPct val="110000"/>
              </a:lnSpc>
            </a:pPr>
            <a:endParaRPr lang="en-US" altLang="zh-CN" dirty="0" smtClean="0"/>
          </a:p>
          <a:p>
            <a:pPr algn="just">
              <a:lnSpc>
                <a:spcPct val="110000"/>
              </a:lnSpc>
            </a:pPr>
            <a:r>
              <a:rPr lang="en-US" altLang="zh-CN" dirty="0" smtClean="0"/>
              <a:t>People may be reluctant to give sensitive information due to privacy concerns.</a:t>
            </a:r>
          </a:p>
          <a:p>
            <a:pPr lvl="1" algn="just">
              <a:lnSpc>
                <a:spcPct val="110000"/>
              </a:lnSpc>
            </a:pPr>
            <a:r>
              <a:rPr lang="en-US" altLang="zh-CN" dirty="0" smtClean="0"/>
              <a:t>Drug, Tax, Sexuality …</a:t>
            </a:r>
          </a:p>
          <a:p>
            <a:endParaRPr lang="en-US" altLang="zh-CN" dirty="0" smtClean="0"/>
          </a:p>
          <a:p>
            <a:pPr algn="just">
              <a:lnSpc>
                <a:spcPct val="120000"/>
              </a:lnSpc>
            </a:pPr>
            <a:r>
              <a:rPr lang="en-US" altLang="zh-CN" dirty="0" smtClean="0"/>
              <a:t>How to find out the percentage of people with a certain attribute?</a:t>
            </a:r>
          </a:p>
          <a:p>
            <a:pPr lvl="1" algn="just">
              <a:lnSpc>
                <a:spcPct val="120000"/>
              </a:lnSpc>
            </a:pPr>
            <a:r>
              <a:rPr lang="en-US" altLang="zh-CN" dirty="0" smtClean="0">
                <a:solidFill>
                  <a:srgbClr val="C00000"/>
                </a:solidFill>
              </a:rPr>
              <a:t>The interviewer should not know the true answer of each respondent.</a:t>
            </a:r>
          </a:p>
          <a:p>
            <a:endParaRPr lang="en-US" altLang="zh-CN" dirty="0" smtClean="0"/>
          </a:p>
          <a:p>
            <a:r>
              <a:rPr lang="en-US" altLang="zh-CN" dirty="0" smtClean="0"/>
              <a:t>Randomized Response</a:t>
            </a:r>
          </a:p>
          <a:p>
            <a:pPr lvl="1" algn="just"/>
            <a:r>
              <a:rPr lang="en-US" altLang="zh-CN" dirty="0" smtClean="0"/>
              <a:t>Used in structured survey research.</a:t>
            </a:r>
          </a:p>
          <a:p>
            <a:pPr lvl="1" algn="just"/>
            <a:r>
              <a:rPr lang="en-US" altLang="zh-CN" dirty="0" smtClean="0"/>
              <a:t>Can maintain the confidentiality of respondents.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47</a:t>
            </a:fld>
            <a:endParaRPr lang="en-US" altLang="zh-CN"/>
          </a:p>
        </p:txBody>
      </p:sp>
      <p:pic>
        <p:nvPicPr>
          <p:cNvPr id="86018" name="Picture 2" descr="http://www.amasmultimedia.com/wp-content/uploads/2011/09/img-secur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58000" y="4648200"/>
            <a:ext cx="1828800" cy="18288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Picture</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48</a:t>
            </a:fld>
            <a:endParaRPr lang="en-US" altLang="zh-CN"/>
          </a:p>
        </p:txBody>
      </p:sp>
      <p:pic>
        <p:nvPicPr>
          <p:cNvPr id="1026" name="Picture 2" descr="http://www.open2.net/blogs/media/blogs/39197167_gold.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15074" y="2786058"/>
            <a:ext cx="2311400" cy="1981200"/>
          </a:xfrm>
          <a:prstGeom prst="rect">
            <a:avLst/>
          </a:prstGeom>
          <a:noFill/>
        </p:spPr>
      </p:pic>
      <p:pic>
        <p:nvPicPr>
          <p:cNvPr id="11" name="Picture 4" descr="http://t1.gstatic.com/images?q=tbn:ANd9GcS_HlT80KZCWwxfjwuGvmbVqPb8M8qtFbBxxviu0JbJyxSCJb9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8662" y="933768"/>
            <a:ext cx="2081209" cy="1428432"/>
          </a:xfrm>
          <a:prstGeom prst="rect">
            <a:avLst/>
          </a:prstGeom>
          <a:noFill/>
        </p:spPr>
      </p:pic>
      <p:pic>
        <p:nvPicPr>
          <p:cNvPr id="12" name="Picture 6" descr="http://t1.gstatic.com/images?q=tbn:ANd9GcQk4_wrsnHFUWohHeKIFREnCVk7cnQZ_F_gxL3aulBVVAxoQ2m5k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28662" y="3045971"/>
            <a:ext cx="2071702" cy="1373629"/>
          </a:xfrm>
          <a:prstGeom prst="rect">
            <a:avLst/>
          </a:prstGeom>
          <a:noFill/>
        </p:spPr>
      </p:pic>
      <p:pic>
        <p:nvPicPr>
          <p:cNvPr id="13" name="Picture 12" descr="http://t2.gstatic.com/images?q=tbn:ANd9GcRoTORNVew6pFdy75TJ-Kp5euNk6KKUoCEpo-oCExs7OFhGEPqL"/>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28662" y="5057764"/>
            <a:ext cx="2106315" cy="1571636"/>
          </a:xfrm>
          <a:prstGeom prst="rect">
            <a:avLst/>
          </a:prstGeom>
          <a:noFill/>
        </p:spPr>
      </p:pic>
      <p:sp>
        <p:nvSpPr>
          <p:cNvPr id="14" name="加号 13"/>
          <p:cNvSpPr/>
          <p:nvPr/>
        </p:nvSpPr>
        <p:spPr>
          <a:xfrm>
            <a:off x="1643042" y="2333620"/>
            <a:ext cx="785818" cy="714380"/>
          </a:xfrm>
          <a:prstGeom prst="mathPlus">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加号 14"/>
          <p:cNvSpPr/>
          <p:nvPr/>
        </p:nvSpPr>
        <p:spPr>
          <a:xfrm>
            <a:off x="1643042" y="4391020"/>
            <a:ext cx="785818" cy="714380"/>
          </a:xfrm>
          <a:prstGeom prst="mathPlus">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5"/>
          <p:cNvSpPr/>
          <p:nvPr/>
        </p:nvSpPr>
        <p:spPr>
          <a:xfrm flipH="1">
            <a:off x="3447585" y="3429000"/>
            <a:ext cx="2338861" cy="500066"/>
          </a:xfrm>
          <a:prstGeom prst="leftArrow">
            <a:avLst/>
          </a:prstGeom>
          <a:solidFill>
            <a:srgbClr val="00B050"/>
          </a:solidFill>
          <a:ln>
            <a:solidFill>
              <a:srgbClr val="00B05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458" name="Picture 2" descr="http://www.tip.duke.edu/downloads/il/writers_journey_sample/digging_deeper_final.jpg">
            <a:hlinkClick r:id="rId6"/>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1863" y="1772816"/>
            <a:ext cx="2677459"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6" presetClass="entr" presetSubtype="16"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ircle(in)">
                                      <p:cBhvr>
                                        <p:cTn id="14" dur="2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0"/>
                            </p:stCondLst>
                            <p:childTnLst>
                              <p:par>
                                <p:cTn id="20" presetID="14" presetClass="entr" presetSubtype="1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9458"/>
                                        </p:tgtEl>
                                        <p:attrNameLst>
                                          <p:attrName>style.visibility</p:attrName>
                                        </p:attrNameLst>
                                      </p:cBhvr>
                                      <p:to>
                                        <p:strVal val="visible"/>
                                      </p:to>
                                    </p:set>
                                    <p:animEffect transition="in" filter="wheel(1)">
                                      <p:cBhvr>
                                        <p:cTn id="32" dur="2000"/>
                                        <p:tgtEl>
                                          <p:spTgt spid="19458"/>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1000" fill="hold"/>
                                        <p:tgtEl>
                                          <p:spTgt spid="1026"/>
                                        </p:tgtEl>
                                        <p:attrNameLst>
                                          <p:attrName>ppt_w</p:attrName>
                                        </p:attrNameLst>
                                      </p:cBhvr>
                                      <p:tavLst>
                                        <p:tav tm="0">
                                          <p:val>
                                            <p:fltVal val="0"/>
                                          </p:val>
                                        </p:tav>
                                        <p:tav tm="100000">
                                          <p:val>
                                            <p:strVal val="#ppt_w"/>
                                          </p:val>
                                        </p:tav>
                                      </p:tavLst>
                                    </p:anim>
                                    <p:anim calcmode="lin" valueType="num">
                                      <p:cBhvr>
                                        <p:cTn id="38" dur="1000" fill="hold"/>
                                        <p:tgtEl>
                                          <p:spTgt spid="1026"/>
                                        </p:tgtEl>
                                        <p:attrNameLst>
                                          <p:attrName>ppt_h</p:attrName>
                                        </p:attrNameLst>
                                      </p:cBhvr>
                                      <p:tavLst>
                                        <p:tav tm="0">
                                          <p:val>
                                            <p:fltVal val="0"/>
                                          </p:val>
                                        </p:tav>
                                        <p:tav tm="100000">
                                          <p:val>
                                            <p:strVal val="#ppt_h"/>
                                          </p:val>
                                        </p:tav>
                                      </p:tavLst>
                                    </p:anim>
                                    <p:anim calcmode="lin" valueType="num">
                                      <p:cBhvr>
                                        <p:cTn id="39" dur="1000" fill="hold"/>
                                        <p:tgtEl>
                                          <p:spTgt spid="1026"/>
                                        </p:tgtEl>
                                        <p:attrNameLst>
                                          <p:attrName>style.rotation</p:attrName>
                                        </p:attrNameLst>
                                      </p:cBhvr>
                                      <p:tavLst>
                                        <p:tav tm="0">
                                          <p:val>
                                            <p:fltVal val="90"/>
                                          </p:val>
                                        </p:tav>
                                        <p:tav tm="100000">
                                          <p:val>
                                            <p:fltVal val="0"/>
                                          </p:val>
                                        </p:tav>
                                      </p:tavLst>
                                    </p:anim>
                                    <p:animEffect transition="in" filter="fade">
                                      <p:cBhvr>
                                        <p:cTn id="4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0" y="1228724"/>
            <a:ext cx="8023225" cy="5095876"/>
          </a:xfrm>
        </p:spPr>
        <p:txBody>
          <a:bodyPr>
            <a:normAutofit fontScale="62500" lnSpcReduction="20000"/>
          </a:bodyPr>
          <a:lstStyle/>
          <a:p>
            <a:pPr algn="just"/>
            <a:r>
              <a:rPr lang="en-US" sz="2900" dirty="0" smtClean="0"/>
              <a:t>Why bother so many different algorithms?</a:t>
            </a:r>
          </a:p>
          <a:p>
            <a:pPr algn="just"/>
            <a:endParaRPr lang="en-US" sz="2900" dirty="0"/>
          </a:p>
          <a:p>
            <a:pPr algn="just"/>
            <a:r>
              <a:rPr lang="en-US" sz="2900" dirty="0" smtClean="0"/>
              <a:t>No algorithm is always superior to others.</a:t>
            </a:r>
          </a:p>
          <a:p>
            <a:endParaRPr lang="en-US" sz="2900" dirty="0" smtClean="0"/>
          </a:p>
          <a:p>
            <a:pPr algn="just"/>
            <a:r>
              <a:rPr lang="en-US" sz="2900" dirty="0" smtClean="0"/>
              <a:t>No parameter setting is optimal over all problems.</a:t>
            </a:r>
          </a:p>
          <a:p>
            <a:pPr algn="just"/>
            <a:endParaRPr lang="en-US" sz="2900" dirty="0"/>
          </a:p>
          <a:p>
            <a:pPr algn="just">
              <a:lnSpc>
                <a:spcPct val="120000"/>
              </a:lnSpc>
            </a:pPr>
            <a:r>
              <a:rPr lang="en-US" sz="2900" dirty="0" smtClean="0"/>
              <a:t>Look for the best match between problem and algorithm.</a:t>
            </a:r>
          </a:p>
          <a:p>
            <a:pPr lvl="1" algn="just">
              <a:lnSpc>
                <a:spcPct val="120000"/>
              </a:lnSpc>
            </a:pPr>
            <a:r>
              <a:rPr lang="en-US" sz="2900" dirty="0" smtClean="0"/>
              <a:t>Experience</a:t>
            </a:r>
          </a:p>
          <a:p>
            <a:pPr lvl="1" algn="just">
              <a:lnSpc>
                <a:spcPct val="120000"/>
              </a:lnSpc>
            </a:pPr>
            <a:r>
              <a:rPr lang="en-US" sz="2900" dirty="0" smtClean="0"/>
              <a:t>Trial and Error</a:t>
            </a:r>
          </a:p>
          <a:p>
            <a:endParaRPr lang="en-US" sz="2900" dirty="0" smtClean="0"/>
          </a:p>
          <a:p>
            <a:pPr>
              <a:lnSpc>
                <a:spcPct val="120000"/>
              </a:lnSpc>
            </a:pPr>
            <a:r>
              <a:rPr lang="en-US" sz="2900" dirty="0" smtClean="0"/>
              <a:t>Factors to consider:</a:t>
            </a:r>
          </a:p>
          <a:p>
            <a:pPr lvl="1">
              <a:lnSpc>
                <a:spcPct val="120000"/>
              </a:lnSpc>
            </a:pPr>
            <a:r>
              <a:rPr lang="en-US" sz="2900" dirty="0" smtClean="0"/>
              <a:t>Applicability</a:t>
            </a:r>
          </a:p>
          <a:p>
            <a:pPr lvl="1">
              <a:lnSpc>
                <a:spcPct val="120000"/>
              </a:lnSpc>
            </a:pPr>
            <a:r>
              <a:rPr lang="en-US" sz="2900" dirty="0" smtClean="0"/>
              <a:t>Computational Complexity</a:t>
            </a:r>
          </a:p>
          <a:p>
            <a:pPr lvl="1">
              <a:lnSpc>
                <a:spcPct val="120000"/>
              </a:lnSpc>
            </a:pPr>
            <a:r>
              <a:rPr lang="en-US" sz="2900" dirty="0" smtClean="0"/>
              <a:t>Interpretability</a:t>
            </a:r>
          </a:p>
          <a:p>
            <a:pPr>
              <a:lnSpc>
                <a:spcPct val="120000"/>
              </a:lnSpc>
            </a:pPr>
            <a:endParaRPr lang="en-US" sz="2900" dirty="0" smtClean="0"/>
          </a:p>
          <a:p>
            <a:pPr>
              <a:lnSpc>
                <a:spcPct val="120000"/>
              </a:lnSpc>
            </a:pPr>
            <a:r>
              <a:rPr lang="en-US" sz="2900" dirty="0" smtClean="0"/>
              <a:t>Always start with simple ones.</a:t>
            </a:r>
            <a:endParaRPr lang="en-US" sz="2900" dirty="0"/>
          </a:p>
          <a:p>
            <a:pPr lvl="1">
              <a:lnSpc>
                <a:spcPct val="120000"/>
              </a:lnSpc>
            </a:pPr>
            <a:endParaRPr lang="en-US" sz="2900" dirty="0" smtClean="0"/>
          </a:p>
          <a:p>
            <a:pPr lvl="1">
              <a:buNone/>
            </a:pPr>
            <a:endParaRPr lang="en-US" dirty="0"/>
          </a:p>
        </p:txBody>
      </p:sp>
      <p:sp>
        <p:nvSpPr>
          <p:cNvPr id="2" name="标题 1"/>
          <p:cNvSpPr>
            <a:spLocks noGrp="1"/>
          </p:cNvSpPr>
          <p:nvPr>
            <p:ph type="title"/>
          </p:nvPr>
        </p:nvSpPr>
        <p:spPr/>
        <p:txBody>
          <a:bodyPr/>
          <a:lstStyle/>
          <a:p>
            <a:r>
              <a:rPr lang="en-AU" altLang="zh-CN" dirty="0" smtClean="0"/>
              <a:t>No Free Lunch</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49</a:t>
            </a:fld>
            <a:endParaRPr lang="en-US" altLang="zh-CN"/>
          </a:p>
        </p:txBody>
      </p:sp>
      <p:pic>
        <p:nvPicPr>
          <p:cNvPr id="86018" name="Picture 2" descr="http://vivalavoodoo.files.wordpress.com/2012/01/no_free_lunch.jpg?w=63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00800" y="4114800"/>
            <a:ext cx="1828800" cy="1962912"/>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Technology Advancement</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a:t>
            </a:fld>
            <a:endParaRPr lang="en-US" altLang="zh-CN" dirty="0"/>
          </a:p>
        </p:txBody>
      </p:sp>
      <p:pic>
        <p:nvPicPr>
          <p:cNvPr id="2050" name="Picture 2"/>
          <p:cNvPicPr>
            <a:picLocks noChangeAspect="1" noChangeArrowheads="1"/>
          </p:cNvPicPr>
          <p:nvPr/>
        </p:nvPicPr>
        <p:blipFill>
          <a:blip r:embed="rId2" cstate="print"/>
          <a:srcRect/>
          <a:stretch>
            <a:fillRect/>
          </a:stretch>
        </p:blipFill>
        <p:spPr bwMode="auto">
          <a:xfrm>
            <a:off x="689467" y="1000108"/>
            <a:ext cx="7883061" cy="5572164"/>
          </a:xfrm>
          <a:prstGeom prst="rect">
            <a:avLst/>
          </a:prstGeom>
          <a:noFill/>
          <a:ln w="9525">
            <a:noFill/>
            <a:miter lim="800000"/>
            <a:headEnd/>
            <a:tailEnd/>
          </a:ln>
          <a:effectLst/>
        </p:spPr>
      </p:pic>
    </p:spTree>
    <p:extLst>
      <p:ext uri="{BB962C8B-B14F-4D97-AF65-F5344CB8AC3E}">
        <p14:creationId xmlns:p14="http://schemas.microsoft.com/office/powerpoint/2010/main" val="15062613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in Case Someone Asks …</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50</a:t>
            </a:fld>
            <a:endParaRPr lang="en-US" altLang="zh-CN"/>
          </a:p>
        </p:txBody>
      </p:sp>
      <p:pic>
        <p:nvPicPr>
          <p:cNvPr id="8704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9552" y="1196752"/>
            <a:ext cx="8150881" cy="5004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in Case Someone Asks …</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51</a:t>
            </a:fld>
            <a:endParaRPr lang="en-US" altLang="zh-CN"/>
          </a:p>
        </p:txBody>
      </p:sp>
      <p:pic>
        <p:nvPicPr>
          <p:cNvPr id="71682" name="Picture 2"/>
          <p:cNvPicPr>
            <a:picLocks noChangeAspect="1" noChangeArrowheads="1"/>
          </p:cNvPicPr>
          <p:nvPr/>
        </p:nvPicPr>
        <p:blipFill>
          <a:blip r:embed="rId2" cstate="print"/>
          <a:srcRect/>
          <a:stretch>
            <a:fillRect/>
          </a:stretch>
        </p:blipFill>
        <p:spPr bwMode="auto">
          <a:xfrm>
            <a:off x="490537" y="1524000"/>
            <a:ext cx="8272463"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Grouping</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52</a:t>
            </a:fld>
            <a:endParaRPr lang="en-US" altLang="zh-CN" dirty="0"/>
          </a:p>
        </p:txBody>
      </p:sp>
      <p:cxnSp>
        <p:nvCxnSpPr>
          <p:cNvPr id="6" name="直接箭头连接符 5"/>
          <p:cNvCxnSpPr/>
          <p:nvPr/>
        </p:nvCxnSpPr>
        <p:spPr>
          <a:xfrm flipV="1">
            <a:off x="1600176" y="5986704"/>
            <a:ext cx="6072206" cy="4746"/>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600176" y="1419450"/>
            <a:ext cx="0" cy="457200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43424" y="6079318"/>
            <a:ext cx="338554" cy="369332"/>
          </a:xfrm>
          <a:prstGeom prst="rect">
            <a:avLst/>
          </a:prstGeom>
          <a:noFill/>
        </p:spPr>
        <p:txBody>
          <a:bodyPr wrap="none" rtlCol="0">
            <a:spAutoFit/>
          </a:bodyPr>
          <a:lstStyle/>
          <a:p>
            <a:r>
              <a:rPr lang="en-US" altLang="zh-CN" b="1" dirty="0" smtClean="0">
                <a:solidFill>
                  <a:schemeClr val="tx2">
                    <a:lumMod val="95000"/>
                    <a:lumOff val="5000"/>
                  </a:schemeClr>
                </a:solidFill>
              </a:rPr>
              <a:t>X</a:t>
            </a:r>
            <a:endParaRPr lang="zh-CN" altLang="en-US" b="1" dirty="0">
              <a:solidFill>
                <a:schemeClr val="tx2">
                  <a:lumMod val="95000"/>
                  <a:lumOff val="5000"/>
                </a:schemeClr>
              </a:solidFill>
            </a:endParaRPr>
          </a:p>
        </p:txBody>
      </p:sp>
      <p:sp>
        <p:nvSpPr>
          <p:cNvPr id="10" name="TextBox 9"/>
          <p:cNvSpPr txBox="1"/>
          <p:nvPr/>
        </p:nvSpPr>
        <p:spPr>
          <a:xfrm rot="16200000">
            <a:off x="1158365" y="3308624"/>
            <a:ext cx="338554" cy="369332"/>
          </a:xfrm>
          <a:prstGeom prst="rect">
            <a:avLst/>
          </a:prstGeom>
          <a:noFill/>
        </p:spPr>
        <p:txBody>
          <a:bodyPr wrap="none" rtlCol="0">
            <a:spAutoFit/>
          </a:bodyPr>
          <a:lstStyle/>
          <a:p>
            <a:r>
              <a:rPr lang="en-US" altLang="zh-CN" b="1" dirty="0" smtClean="0">
                <a:solidFill>
                  <a:schemeClr val="tx2">
                    <a:lumMod val="95000"/>
                    <a:lumOff val="5000"/>
                  </a:schemeClr>
                </a:solidFill>
              </a:rPr>
              <a:t>Y</a:t>
            </a:r>
            <a:endParaRPr lang="zh-CN" altLang="en-US" b="1" dirty="0">
              <a:solidFill>
                <a:schemeClr val="tx2">
                  <a:lumMod val="95000"/>
                  <a:lumOff val="5000"/>
                </a:schemeClr>
              </a:solidFill>
            </a:endParaRPr>
          </a:p>
        </p:txBody>
      </p:sp>
      <p:sp>
        <p:nvSpPr>
          <p:cNvPr id="11" name="等腰三角形 10"/>
          <p:cNvSpPr/>
          <p:nvPr/>
        </p:nvSpPr>
        <p:spPr>
          <a:xfrm>
            <a:off x="3047976" y="3476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3276576" y="3248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3505176" y="3019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3733776" y="2791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3962376" y="2562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4190976" y="2333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3581376" y="3857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3809976" y="3629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4038576" y="3400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4267176" y="3172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4495776" y="2943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4724376" y="2714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4267176" y="4467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4495776" y="4238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4724376" y="4010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a:off x="4952976" y="3781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a:off x="5181576" y="3553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a:off x="5410176" y="3324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4800576" y="4848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5029176" y="46198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5257776" y="43912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a:off x="5486376" y="41626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a:off x="5714976" y="39340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5943576" y="3705450"/>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9061730">
            <a:off x="2093544" y="1998312"/>
            <a:ext cx="3025348" cy="2100793"/>
          </a:xfrm>
          <a:prstGeom prst="ellipse">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9061730">
            <a:off x="3867103" y="3440959"/>
            <a:ext cx="3037007" cy="2075921"/>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2457408" y="30577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a:off x="2686008" y="28291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a:off x="2914608" y="26005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a:off x="3143208" y="23719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a:off x="3371808" y="21433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a:off x="3600408" y="1914738"/>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5243490" y="53437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a:off x="5472090" y="51151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5700690" y="48865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a:off x="5929290" y="46579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a:off x="6157890" y="44293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a:off x="6386490" y="4200754"/>
            <a:ext cx="152400" cy="152400"/>
          </a:xfrm>
          <a:prstGeom prst="triangle">
            <a:avLst/>
          </a:pr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2269252">
            <a:off x="1702837" y="2346034"/>
            <a:ext cx="5572164" cy="281332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上下箭头 61"/>
          <p:cNvSpPr/>
          <p:nvPr/>
        </p:nvSpPr>
        <p:spPr>
          <a:xfrm rot="18536921">
            <a:off x="4284009" y="1212995"/>
            <a:ext cx="357190" cy="5092654"/>
          </a:xfrm>
          <a:prstGeom prst="upDown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上下箭头 64"/>
          <p:cNvSpPr/>
          <p:nvPr/>
        </p:nvSpPr>
        <p:spPr>
          <a:xfrm rot="2718858">
            <a:off x="3409522" y="1703847"/>
            <a:ext cx="357190" cy="2857520"/>
          </a:xfrm>
          <a:prstGeom prst="upDownArrow">
            <a:avLst/>
          </a:prstGeom>
          <a:solidFill>
            <a:schemeClr val="accent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上下箭头 65"/>
          <p:cNvSpPr/>
          <p:nvPr/>
        </p:nvSpPr>
        <p:spPr>
          <a:xfrm rot="2666266">
            <a:off x="5159497" y="3097664"/>
            <a:ext cx="357190" cy="2857520"/>
          </a:xfrm>
          <a:prstGeom prst="upDownArrow">
            <a:avLst/>
          </a:prstGeom>
          <a:solidFill>
            <a:schemeClr val="tx1">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4786314" y="1590866"/>
            <a:ext cx="1099404" cy="369332"/>
          </a:xfrm>
          <a:prstGeom prst="rect">
            <a:avLst/>
          </a:prstGeom>
          <a:noFill/>
        </p:spPr>
        <p:txBody>
          <a:bodyPr wrap="none" rtlCol="0">
            <a:spAutoFit/>
          </a:bodyPr>
          <a:lstStyle/>
          <a:p>
            <a:r>
              <a:rPr lang="en-US" altLang="zh-CN" b="1" dirty="0" smtClean="0"/>
              <a:t>Group A</a:t>
            </a:r>
            <a:endParaRPr lang="zh-CN" altLang="en-US" b="1" dirty="0"/>
          </a:p>
        </p:txBody>
      </p:sp>
      <p:sp>
        <p:nvSpPr>
          <p:cNvPr id="68" name="TextBox 67"/>
          <p:cNvSpPr txBox="1"/>
          <p:nvPr/>
        </p:nvSpPr>
        <p:spPr>
          <a:xfrm>
            <a:off x="6684156" y="3150360"/>
            <a:ext cx="1107996" cy="369332"/>
          </a:xfrm>
          <a:prstGeom prst="rect">
            <a:avLst/>
          </a:prstGeom>
          <a:noFill/>
        </p:spPr>
        <p:txBody>
          <a:bodyPr wrap="none" rtlCol="0">
            <a:spAutoFit/>
          </a:bodyPr>
          <a:lstStyle/>
          <a:p>
            <a:r>
              <a:rPr lang="en-US" altLang="zh-CN" b="1" dirty="0" smtClean="0"/>
              <a:t>Group B</a:t>
            </a:r>
            <a:endParaRPr lang="zh-CN" altLang="en-US" b="1" dirty="0"/>
          </a:p>
        </p:txBody>
      </p:sp>
    </p:spTree>
    <p:extLst>
      <p:ext uri="{BB962C8B-B14F-4D97-AF65-F5344CB8AC3E}">
        <p14:creationId xmlns:p14="http://schemas.microsoft.com/office/powerpoint/2010/main" val="116191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down)">
                                      <p:cBhvr>
                                        <p:cTn id="12" dur="500"/>
                                        <p:tgtEl>
                                          <p:spTgt spid="62"/>
                                        </p:tgtEl>
                                      </p:cBhvr>
                                    </p:animEffec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000"/>
                                        <p:tgtEl>
                                          <p:spTgt spid="53"/>
                                        </p:tgtEl>
                                      </p:cBhvr>
                                    </p:animEffect>
                                    <p:set>
                                      <p:cBhvr>
                                        <p:cTn id="17" dur="1" fill="hold">
                                          <p:stCondLst>
                                            <p:cond delay="1999"/>
                                          </p:stCondLst>
                                        </p:cTn>
                                        <p:tgtEl>
                                          <p:spTgt spid="5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7">
                                            <p:txEl>
                                              <p:pRg st="0" end="0"/>
                                            </p:txEl>
                                          </p:spTgt>
                                        </p:tgtEl>
                                        <p:attrNameLst>
                                          <p:attrName>style.visibility</p:attrName>
                                        </p:attrNameLst>
                                      </p:cBhvr>
                                      <p:to>
                                        <p:strVal val="visible"/>
                                      </p:to>
                                    </p:set>
                                    <p:animEffect transition="in" filter="fade">
                                      <p:cBhvr>
                                        <p:cTn id="27" dur="2000"/>
                                        <p:tgtEl>
                                          <p:spTgt spid="6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8">
                                            <p:txEl>
                                              <p:pRg st="0" end="0"/>
                                            </p:txEl>
                                          </p:spTgt>
                                        </p:tgtEl>
                                        <p:attrNameLst>
                                          <p:attrName>style.visibility</p:attrName>
                                        </p:attrNameLst>
                                      </p:cBhvr>
                                      <p:to>
                                        <p:strVal val="visible"/>
                                      </p:to>
                                    </p:set>
                                    <p:animEffect transition="in" filter="fade">
                                      <p:cBhvr>
                                        <p:cTn id="37" dur="2000"/>
                                        <p:tgtEl>
                                          <p:spTgt spid="6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3" grpId="0" animBg="1"/>
      <p:bldP spid="53" grpId="1" animBg="1"/>
      <p:bldP spid="62" grpId="0" animBg="1"/>
      <p:bldP spid="65" grpId="0" animBg="1"/>
      <p:bldP spid="66" grpId="0" animBg="1"/>
      <p:bldP spid="67" grpId="0" build="allAtOnce"/>
      <p:bldP spid="68" grpId="0" build="allAtOnce"/>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7901880" cy="563562"/>
          </a:xfrm>
        </p:spPr>
        <p:txBody>
          <a:bodyPr/>
          <a:lstStyle/>
          <a:p>
            <a:r>
              <a:rPr lang="en-US" altLang="zh-CN" dirty="0" smtClean="0"/>
              <a:t>Violent Crime vs. Video Game</a:t>
            </a:r>
            <a:r>
              <a:rPr lang="zh-CN" altLang="en-US" dirty="0" smtClean="0"/>
              <a:t>相关性</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53</a:t>
            </a:fld>
            <a:endParaRPr lang="en-US" altLang="zh-CN"/>
          </a:p>
        </p:txBody>
      </p:sp>
      <p:pic>
        <p:nvPicPr>
          <p:cNvPr id="123907" name="Picture 3"/>
          <p:cNvPicPr>
            <a:picLocks noChangeAspect="1" noChangeArrowheads="1"/>
          </p:cNvPicPr>
          <p:nvPr/>
        </p:nvPicPr>
        <p:blipFill>
          <a:blip r:embed="rId3" cstate="print"/>
          <a:srcRect/>
          <a:stretch>
            <a:fillRect/>
          </a:stretch>
        </p:blipFill>
        <p:spPr bwMode="auto">
          <a:xfrm>
            <a:off x="685800" y="914400"/>
            <a:ext cx="7862541" cy="5715000"/>
          </a:xfrm>
          <a:prstGeom prst="rect">
            <a:avLst/>
          </a:prstGeom>
          <a:noFill/>
          <a:ln w="9525">
            <a:noFill/>
            <a:miter lim="800000"/>
            <a:headEnd/>
            <a:tailEnd/>
          </a:ln>
          <a:effectLst/>
        </p:spPr>
      </p:pic>
    </p:spTree>
    <p:extLst>
      <p:ext uri="{BB962C8B-B14F-4D97-AF65-F5344CB8AC3E}">
        <p14:creationId xmlns:p14="http://schemas.microsoft.com/office/powerpoint/2010/main" val="39871474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Survivorship Bias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54</a:t>
            </a:fld>
            <a:endParaRPr lang="en-US" altLang="zh-CN"/>
          </a:p>
        </p:txBody>
      </p:sp>
      <p:pic>
        <p:nvPicPr>
          <p:cNvPr id="3" name="图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34231" y="1628800"/>
            <a:ext cx="5690097" cy="4352925"/>
          </a:xfrm>
          <a:prstGeom prst="rect">
            <a:avLst/>
          </a:prstGeom>
        </p:spPr>
      </p:pic>
      <p:sp>
        <p:nvSpPr>
          <p:cNvPr id="122882" name="AutoShape 2" descr="http://devel.wargamer.com/Files/Articles/NewUploads/Historical/Mosquito/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2288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5155" y="1428736"/>
            <a:ext cx="8298000" cy="4663476"/>
          </a:xfrm>
          <a:prstGeom prst="rect">
            <a:avLst/>
          </a:prstGeom>
          <a:noFill/>
          <a:ln w="9525">
            <a:noFill/>
            <a:miter lim="800000"/>
            <a:headEnd/>
            <a:tailEnd/>
          </a:ln>
          <a:effectLst/>
        </p:spPr>
      </p:pic>
    </p:spTree>
    <p:extLst>
      <p:ext uri="{BB962C8B-B14F-4D97-AF65-F5344CB8AC3E}">
        <p14:creationId xmlns:p14="http://schemas.microsoft.com/office/powerpoint/2010/main" val="239352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22883"/>
                                        </p:tgtEl>
                                      </p:cBhvr>
                                    </p:animEffect>
                                    <p:set>
                                      <p:cBhvr>
                                        <p:cTn id="7" dur="1" fill="hold">
                                          <p:stCondLst>
                                            <p:cond delay="1999"/>
                                          </p:stCondLst>
                                        </p:cTn>
                                        <p:tgtEl>
                                          <p:spTgt spid="1228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creativity103.com/collections/Graphic/opticalill.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2910" y="214290"/>
            <a:ext cx="4786346" cy="2214578"/>
          </a:xfrm>
          <a:prstGeom prst="rect">
            <a:avLst/>
          </a:prstGeom>
          <a:noFill/>
        </p:spPr>
      </p:pic>
      <p:pic>
        <p:nvPicPr>
          <p:cNvPr id="6" name="Picture 4" descr="http://kramvoussanos.unblog.fr/files/2009/02/illusionsmonroeeinstein.jpg">
            <a:hlinkClick r:id="rId3"/>
          </p:cNvPr>
          <p:cNvPicPr>
            <a:picLocks noChangeAspect="1" noChangeArrowheads="1"/>
          </p:cNvPicPr>
          <p:nvPr/>
        </p:nvPicPr>
        <p:blipFill>
          <a:blip r:embed="rId4" cstate="print"/>
          <a:srcRect/>
          <a:stretch>
            <a:fillRect/>
          </a:stretch>
        </p:blipFill>
        <p:spPr bwMode="auto">
          <a:xfrm>
            <a:off x="6143636" y="1428736"/>
            <a:ext cx="2762250" cy="3810000"/>
          </a:xfrm>
          <a:prstGeom prst="rect">
            <a:avLst/>
          </a:prstGeom>
          <a:noFill/>
        </p:spPr>
      </p:pic>
      <p:pic>
        <p:nvPicPr>
          <p:cNvPr id="7" name="Picture 6" descr="http://www.nature.com/ki/journal/v62/n5/images/4493262f1b.gif">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3350" y="2381249"/>
            <a:ext cx="5886450" cy="4324351"/>
          </a:xfrm>
          <a:prstGeom prst="rect">
            <a:avLst/>
          </a:prstGeom>
          <a:noFill/>
        </p:spPr>
      </p:pic>
    </p:spTree>
    <p:extLst>
      <p:ext uri="{BB962C8B-B14F-4D97-AF65-F5344CB8AC3E}">
        <p14:creationId xmlns:p14="http://schemas.microsoft.com/office/powerpoint/2010/main" val="324645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http://visual.merriam-webster.com/images/food-kitchen/food/supermarket/checkout.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76600" y="4114800"/>
            <a:ext cx="3962400" cy="2514600"/>
          </a:xfrm>
          <a:prstGeom prst="rect">
            <a:avLst/>
          </a:prstGeom>
          <a:noFill/>
        </p:spPr>
      </p:pic>
      <p:pic>
        <p:nvPicPr>
          <p:cNvPr id="9" name="Picture 4" descr="http://www.cstf.com.cn/CH/images/analyz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0400" y="3781425"/>
            <a:ext cx="1676400" cy="2771775"/>
          </a:xfrm>
          <a:prstGeom prst="rect">
            <a:avLst/>
          </a:prstGeom>
          <a:noFill/>
        </p:spPr>
      </p:pic>
      <p:sp>
        <p:nvSpPr>
          <p:cNvPr id="2" name="标题 1"/>
          <p:cNvSpPr>
            <a:spLocks noGrp="1"/>
          </p:cNvSpPr>
          <p:nvPr>
            <p:ph type="title"/>
          </p:nvPr>
        </p:nvSpPr>
        <p:spPr/>
        <p:txBody>
          <a:bodyPr/>
          <a:lstStyle/>
          <a:p>
            <a:r>
              <a:rPr lang="en-US" altLang="zh-CN" dirty="0" smtClean="0"/>
              <a:t>The World of Data</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6</a:t>
            </a:fld>
            <a:endParaRPr lang="en-US" altLang="zh-CN" dirty="0"/>
          </a:p>
        </p:txBody>
      </p:sp>
      <p:pic>
        <p:nvPicPr>
          <p:cNvPr id="7" name="Picture 10" descr="http://www2.oregonscientific.com/assets/product/photos/THC138_rg.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39534" y="1171574"/>
            <a:ext cx="1647265" cy="2333626"/>
          </a:xfrm>
          <a:prstGeom prst="rect">
            <a:avLst/>
          </a:prstGeom>
          <a:noFill/>
        </p:spPr>
      </p:pic>
      <p:pic>
        <p:nvPicPr>
          <p:cNvPr id="11" name="Picture 4" descr="http://i.ehow.com/images/GlobalPhoto/Articles/4765228/credit-card-main_Full.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9600" y="4144384"/>
            <a:ext cx="2438400" cy="2180216"/>
          </a:xfrm>
          <a:prstGeom prst="rect">
            <a:avLst/>
          </a:prstGeom>
          <a:noFill/>
        </p:spPr>
      </p:pic>
      <p:sp>
        <p:nvSpPr>
          <p:cNvPr id="66562" name="AutoShape 2" descr="data:image/jpeg;base64,/9j/4AAQSkZJRgABAQAAAQABAAD/2wBDAAkGBwgHBgkIBwgKCgkLDRYPDQwMDRsUFRAWIB0iIiAdHx8kKDQsJCYxJx8fLT0tMTU3Ojo6Iys/RD84QzQ5Ojf/2wBDAQoKCg0MDRoPDxo3JR8lNzc3Nzc3Nzc3Nzc3Nzc3Nzc3Nzc3Nzc3Nzc3Nzc3Nzc3Nzc3Nzc3Nzc3Nzc3Nzc3Nzf/wAARCACLALoDASIAAhEBAxEB/8QAHAAAAQUBAQEAAAAAAAAAAAAAAAMEBQYHAgEI/8QATxAAAgEDAgMEBQgFBgoLAAAAAQIDAAQRBRIGITETQVFhByKBkbEUMjNScXKhwRVCkrLRIyUmYqKzFiQ0REVlc3SCozVDVFVjdcLS4fDx/8QAGQEBAAMBAQAAAAAAAAAAAAAAAAEDBAIF/8QAKREAAgIBAgQFBQEAAAAAAAAAAAECEQMSIQQTMUEUIjJRcQUjYYHBof/aAAwDAQACEQMRAD8A3GiiigCgnFFcTP2cbPjO0E4oCN1biHTNLuIbS6nJu7g4htokLyP5hRzx5nlT2O7RlDGOVM9zRnNUrgeddYv7rVZ7QRXDEjJ5sQT3n2Y9lXWgOkurdztWZN31ScH3UrkU3dVcYdQw8G501nWC2Xf2EgGesAb4LQEnmio9ZZFwY5mK9wcA/wDzSq3Tj56A/YaAd0VxHIsi5Hu8K7oAoziqpxxx/o3BsaLqDPNdyDdHaw4LkfWOTgDl1PhWY6p6fbpg66VocUeR6r3MxbB81GM++gN4zQWVRliAB3mvnfh70ocScQa38l1DURbQyRns47RFjBYYPUgt0z31YLqGK8yL7tLsE7sXMrSjPkGJA9lAalecT6FZNsuNVtA/1FlDN7hk1DXHpF0WFwRBqbw59eYWTqqeZ3YOPMA1S4ykS7YlVF8FGB+FdCXrz60Bq+n6lZanAJ7C5injOOcbZx5HwP207rEeDNRk0nXJbe0t9w/SQi3jkVjdUbafEes2PDl4VtwoAooooAooooAooooApO4+gk+6fhSlcT/Qv900BTOAzlJ2ClcqgwRg5AwfxBq21TtAaW30/UmjBSVIiVPI8xuwfhXZ1nVrdSTiUqB8+Ic/H5pqUrIckupPXunyXOp2F6l7cQraF98CEbJgwx632dRSF5DrYvHmstQshakALbz2rFgf9oH6f8PtqKTi24TAuNPXzKuV+IPxrm44602GRIri2u03AHdGgkAJOAMA5zy8KUznXEn7Q3LW6G9SJZ+e8RMWXrywSAemKWqux8ccNMxSTVI7dx1W6R4cfaWAH41MWmpWF6geyvba4U/rRSq494NRR0mn0H0BKzJjoeR91PTTKEHto+XU/kaenuoSfIXpF1O61LjnWp7lyWS7khQZ5KiMVUD2D35qvQqryBHcIp6segqW4zH9MNd5/wCkbj+8aohInkOI0Zz/AFQTQDvTriKznS47SVZopA6MgBHLyJrTdGOoSGO8udR7eCSPKxhVxzxjoo6fnWZW+kahckCC0lcnuC1onBljqCaOIbyNYhE5CF3BJXJ8PA5qaZzqXuWHtqO2ruLTJHGQ7N9xCakIdCxGTPHclyuUA2gE8+uaUyOZEi+DR2mv3rf6zg/u1rcBWJej0drq2oP4ajAf+WtbdUHYUUUUAUUUUAUUUUAVxN9E/wB013XE4zE/3T8KApWkoU0y/wAszM0JYknmfnd9SGkhbpJllADxtjaFHv8Af8KjtHRk0vUSyCPcjNt5efPl49aUltyWPZl/W64AI/j+NcycqTiVZIydNKxWBXui/YRxsqZLAEjkORxgHNVu7sbfUXS7n05EglfaJ5FHzlO0jBwwxg9QOlWCC4k0wtNGoYkbCCSMc+vLOPxpnNcLNp9lZLbkQ2wAyZN5YAY64HM+Ndwb2ciGk8Ti0rIbUODdIkMsqTB5Il9eMOQwJ6FsHwqNb0dW0klvJFcos8yFoYmlTeR4gEDOMjv8KnPk9us91NH2hebaHd127sAY+bkeXUcgOZqu6zpktxrVpe9qimHsFLSZDRmKQuGTA6nLDHLu61zgnlcfuLcreGGry2Xf0eQz209/FclARJGRGgYKh2sDgEn6vd5Veap3B0naajqDYI3NE3vEh/OrjXT6miN0rPm7TdAi1ni7il5YoHMepTovarnGZG59R0qwvwXbxSmW4kC7jkRxAIMe48vbTDQDLHr/ABfPFtzFrTsQf1h2rZB8iOXtq46tqsmsXcQtomWGJWAaT9Yn7Ogrh54wkodzDnkuZofeqIq14f0qPnbW080xTOzs5MkeecDFS2nQ6DpEKTXYjtzPMLcbFAyzHkM4z3Zqen1Gy/SUt+sRaVrbsUbsQjDJJbLHGRyTxxtqEaKPsY0aFmcNkevhfI42nmOXX8zTI8rxvQ9zXLHiU4tR27kze3sGnpez9ksghiJSNs4Zhge7nTOz1V77T7kXMdsrQycpYY9qspXOe/pmuwO2h3FhnG1y2DuHTn0H4DrQtosVu67PUKEFQoAHLyqzfuTGOxTvRd611qDeOoQ/3YrbKxD0Rtva+bx1CL9wVt9clgUUUUAUUUUAUUUUAVxN9E/3TXdcS/RP900BT7Tlpt8f/AP50ynnMU8m+1jlVuYYqCepH5U7tT/Nd9/sD/6qZzT21vcyEXqRTHm4FxsJ8Mj2+FcyTaA3utTmt0hbswNxw2/ogxkE/wD00pp+pC8mSNolR+W5QcEHOMUkbFGt0VTuA59dxx+dc2tkbeTtEAVh09TGeefE1sjPF4dxfqMU1xHik16Pn+ElcCP5WVj0+YQ7CwnV9y5Ayc45deXXPOmytbusshkZViJDYOOnU46V0LmXsGgVECOGDbWblnr1H51GS2rot3EjMFuc7lV0GfYefPyrLjjJwq1e3X/S7ickobxi2t+nxsWXhModQvNhJAEOD7JKtxqncGqY7q4j5+qkA5/ZJVxqZVZbH0qzD+DWEev8ZuQeWsSAc8dZH76tYbs5ljlZG3AkbZS5HvAqncMJ2mscaqI+0zq8vq7sZ9d++rNa2kUcwNvA6jGC0jqW7+5SfH8K4t6kdVtsLpqtgfXgh6rkMSBnn3fj7qlCzyWO2zit2umBYGUgkqDg4B5e+q8umZbDKDg56nr7qlVM8YAVsgZ2tszjx6ECtPFrE9PJ/Zj4KeaWp5Y17Cs97LZzxQzbDIdiyGJfVHqgkii7unlnkiDN2fZHJGRzx3ZpM28szBn3PKDkhRz5DHgaWkt5IomeVXHqHBY57vZVdR2k7un8blso5HPtVr52KP6F37S2upPrX8R/5Yrc6wf0IH+b5v8Afov7sVvFcF4UUUUAUUUUAUUUUAVxN9E/3T8K7rib6J/un4UBS7Q/zTqB8IWP71H+CuiaxD8ov7LfNKcvIszoTjl3H7KSsmzompHv7Bvg1M1WVmZ4X28/rlST7CKqyQlONJkp0RXF0MPD9gtlp0Z7CKXaqSMXxuRueSc5BbI8OVM+GNZmaC8aUAmBA/In1vnHpnHly7sVL3MEd1GY7kdvhsntTnJ6d9J29hb24l7GCOLtBhguOf4CrY7JWTZM3WqwLaoTEQ7OE9ZPFgo6eJOfsotdQ02aFxMFEiMUG58FiDjlz5+yokwlkijZnZI2DKjYwMe2kpbPm4jlwr5JzGCVJ64OcjPlWqLwuXmKuLlJJclX7lp4RlSe8uZY/mOkDKfIiSrdVM4KQR3FxGvRFhA+zElXM1mlVnSMN4RW8k1vjWLTFha8fWJBGJ2wnz3zn2Zq1WumcQ2bi51m5sTa/NMNuDkE9CDgedVfgm4a14p4vmQBmTWJTtPQ+s4/OrneatcX0fZMsSxggkqDnI+2qZa9arodp7FJg4nu5NRVWeUoXVCBLtCtkAnAUZGc8j49aullqrJLcRCBpNhwMY5kqCPfkj2VXYtBsY5VlEbF927LNyznPSpExYlZ1yCy4JVtpIrRCUU9yYON+Y9OtzLLFMoG2S4eM7mHQZwc9Oqjy9lLT6tcXd0iSKY1ETl0ZgSOm3JHLuY037CPsRGyK4Hcc4rxUjgjcqka+oeajBPLvq7nQ0NUZMmPJLPqi6j7FX9B5/m+b/f4v3Fre6wL0JMFsJfO/i/cWt8FZjQe0UUUAUUUUAUUUUAUnP8AQSfdPwpSk5/oJPun4UBQbNv6N6q3hbPj9lqqt1qWowSL8gLSJJ6gWHmwkOQN4P6uMY7uuaslq+OFNYc9FtJD/Zaqktw+04QMmSTmIMCe/mQfCoQJW3nnRSt1sEoPrBG3AHyNLC586ghdImSCFBPkBmlEukYEiVeXdnnUiya+U178p86hflQHVu7uo+Vjx/GgL3wO/aXd6f60Xwkq7Vn/AKN5O0lv2z/1kQ/svWgUBgXDt0LTiLjKRs7V1WZ22jJwGc9PZU8uvjUZVWKDaqKCZFYuuTnlnAwcD7D3VVNJlMXFfFTBnUjV5SCjbSP5R+h7qmBNFGuyFDEpcyFQRgsepwFHOgJtrnzrk3PnUOLoE43AHzOK5ku0jzukTke40BLm586Tmuf5KTn+qfhUT8rz83LfZ315PM6wszI6qQcEqQDSwNfQxj5GcgZ/SMePI7BX0CK+e/Q2cWY89Rj/AHFr6FoAooooAooooAooooApO4+gk+6fhSlJ3P8Ak8v3D8KAzRH28D6+/ctjMf7DVFaBf3LacLOHatyrAxl5dilDnPXlkEg1MaDaPq3C2r2EZXfc27wruOBllYcz7aaW/B2qxAiaJJBnI2XO3HljOKozxnKKUOpm4qGWUUsfUZ8PzTzcRm4uz2MM4KPKGHq4HeT0yRjNOuMY8XNmLEi6jT+VYllOMHmCR1GB0pzZ6HrtkzdlbkgjDBZV5jOcdaTudE1tpS0djKobmR2kZ5++tuGajjUZ9UUcnKmmv29/YaancPLp7FLe2cypj1Y8NuPTHLlj86kdEisf0LAbnToGkjj/AJQvHliQMmm0+i6wYNi2M6k43ZaPB93P8aWtotftLQwizujgYVViVh9h76zfVHLIo+H/ADZq+lRnhUvEb9K7jv0YNm51cBSoF2gVSOg2vgVopqhejuyvLOXUHv7aWBpriNl7RCu7CtnHvq+kVMbrcvfU+cNLnih454jNym+D9LTmQFcjG9+6rNxCFVGtrXTCpMh7KVYgvaKD1B7wQQfbVMW+tbHjHiaS5uo4S2pzABz1HaPmpZ+KtFj2FdQLquQA4JC58NoqmfM5ir0mLKs7zLT6djQXtLUcO/LEEAkaAMIezTln9Xx//Kg+Hp7q1s2tnCQyrk+sOZyfHv8As8qg7rjzRLhd7XRE5OWdbUjI9kY+NN4+ONFTO+6nfwCRsvxWvWjmxKVv8/wzT4fiXCo1tXd79S0aFPejiSW7ZA3aqI8rgHqoJx7K79IM902lqJEfah35fkf1hVKTjzTbe5aeJ71mPXZHgkeGcikNX48sdRiMfZagFII2vtYZPXq9eNxGPLPi3kh6bR7XDzWPhljmt6JD0PH/ABWPH/eUf7i19D185+iR9kMSnqdTj/dWvowVrKgooooAooooAooooApK6/yaXnj1D8KVriZd8Tr9ZSKAoHo4VlsJ9zl8sOZGMdauFVXhq2XQbg2FxIN0rkKScet4fGrVQBTaWZlmPrMFAzgYpzSTQgybiAfPPMUAqAR1or088V5QHqfTR/e/I1Id9RyBjcQqvPDbm8hg/makSKA+PuMD/S7XP/Mrj+9aogculWX0jaPe6NxnqsV7GVE91LcQv3SRuxYEe/B8DVaoB5p9mboTORlUAAHix6U0cbHxuVgwyrLz5ZpxZXbW3aAfNcDn3gjoRTdizNuY8+gx3CgPKKK9wT0oDSPRahK25EhQfpOP1dvX1Vr6QrC/RRw7JJpun3DNteS8NwFxz2jaM/2Sf+IVuY6UB7RRRQBRRRQBRXhptJNIq5Ddx7qAdV4ajTdT5+f+ArmS6n7GQ7+YQkch4UBDcTaXZ686RvHsZT9PGxSQYPiCPZS1tp/yeJYxqmoOAMZeRSfeVzUZp80hViWyaddtJ9b8KAffJv8AWF2ftZf/AG172GP8+uv21/hUf28n1vwrzt5M/O/CgJHscf57dftj+FHZD/tt1+2P4VGmeT634V408mD63d4UBZ7GeIkRAAMe8c91PjVO065mF1GQ/MZxyHhU/FdTMDufOD4CgKb6R7nTNSf9F3WnW140XMyyrkxE9ynqPOs/bh/QwP8Aom2/tfxqV1u4lbV74s+SZ3zy8zTBppPrfgKAatoOid2lW+fD1v40kdC0Tu0u3/ab+NSEEz7ZTnmF5chUakr9ow3d3hQHD6Noy/6Mt/e38aTGl6QDkWEaeaMQRSk0rkDn3eFNZZXEbENzxQGzej19Ot7GKK0hRGkXb2mSWJH6pJ/DHKrqKwvg69uI0ttkpH+NL3D+rWxx3UxcAvy+wUBJUV4Ogr2gCiiigP/Z"/>
          <p:cNvSpPr>
            <a:spLocks noChangeAspect="1" noChangeArrowheads="1"/>
          </p:cNvSpPr>
          <p:nvPr/>
        </p:nvSpPr>
        <p:spPr bwMode="auto">
          <a:xfrm>
            <a:off x="63500" y="-896938"/>
            <a:ext cx="2466975" cy="184785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6564" name="Picture 4" descr="http://t3.gstatic.com/images?q=tbn:ANd9GcTer8EhnlB4rihjbW52tTfdifMHnf28oipFsL3ZS4aaLXEdrep4"/>
          <p:cNvPicPr>
            <a:picLocks noChangeAspect="1" noChangeArrowheads="1"/>
          </p:cNvPicPr>
          <p:nvPr/>
        </p:nvPicPr>
        <p:blipFill>
          <a:blip r:embed="rId6" cstate="print"/>
          <a:srcRect/>
          <a:stretch>
            <a:fillRect/>
          </a:stretch>
        </p:blipFill>
        <p:spPr bwMode="auto">
          <a:xfrm>
            <a:off x="533400" y="1295400"/>
            <a:ext cx="2171700" cy="2105026"/>
          </a:xfrm>
          <a:prstGeom prst="rect">
            <a:avLst/>
          </a:prstGeom>
          <a:noFill/>
        </p:spPr>
      </p:pic>
      <p:pic>
        <p:nvPicPr>
          <p:cNvPr id="66566" name="Picture 6" descr="Trade global markets"/>
          <p:cNvPicPr>
            <a:picLocks noChangeAspect="1" noChangeArrowheads="1"/>
          </p:cNvPicPr>
          <p:nvPr/>
        </p:nvPicPr>
        <p:blipFill>
          <a:blip r:embed="rId7" cstate="print"/>
          <a:srcRect/>
          <a:stretch>
            <a:fillRect/>
          </a:stretch>
        </p:blipFill>
        <p:spPr bwMode="auto">
          <a:xfrm>
            <a:off x="2789080" y="1219200"/>
            <a:ext cx="2729385" cy="2276476"/>
          </a:xfrm>
          <a:prstGeom prst="rect">
            <a:avLst/>
          </a:prstGeom>
          <a:noFill/>
        </p:spPr>
      </p:pic>
      <p:pic>
        <p:nvPicPr>
          <p:cNvPr id="21506" name="Picture 2" descr="http://product.it.sohu.com/img/product/pid/256817_280x210.jpg">
            <a:hlinkClick r:id="rId8"/>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5627076" y="1295400"/>
            <a:ext cx="1230923" cy="2000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fade">
                                      <p:cBhvr>
                                        <p:cTn id="7" dur="1000"/>
                                        <p:tgtEl>
                                          <p:spTgt spid="6656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6566"/>
                                        </p:tgtEl>
                                        <p:attrNameLst>
                                          <p:attrName>style.visibility</p:attrName>
                                        </p:attrNameLst>
                                      </p:cBhvr>
                                      <p:to>
                                        <p:strVal val="visible"/>
                                      </p:to>
                                    </p:set>
                                    <p:animEffect transition="in" filter="fade">
                                      <p:cBhvr>
                                        <p:cTn id="11" dur="1000"/>
                                        <p:tgtEl>
                                          <p:spTgt spid="6656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506"/>
                                        </p:tgtEl>
                                        <p:attrNameLst>
                                          <p:attrName>style.visibility</p:attrName>
                                        </p:attrNameLst>
                                      </p:cBhvr>
                                      <p:to>
                                        <p:strVal val="visible"/>
                                      </p:to>
                                    </p:set>
                                    <p:animEffect transition="in" filter="fade">
                                      <p:cBhvr>
                                        <p:cTn id="15" dur="1000"/>
                                        <p:tgtEl>
                                          <p:spTgt spid="2150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 Rich, Information Poor</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7</a:t>
            </a:fld>
            <a:endParaRPr lang="en-US" altLang="zh-CN" dirty="0"/>
          </a:p>
        </p:txBody>
      </p:sp>
      <p:pic>
        <p:nvPicPr>
          <p:cNvPr id="3074" name="Picture 2" descr="data center"/>
          <p:cNvPicPr>
            <a:picLocks noChangeAspect="1" noChangeArrowheads="1"/>
          </p:cNvPicPr>
          <p:nvPr/>
        </p:nvPicPr>
        <p:blipFill>
          <a:blip r:embed="rId3" cstate="print"/>
          <a:srcRect/>
          <a:stretch>
            <a:fillRect/>
          </a:stretch>
        </p:blipFill>
        <p:spPr bwMode="auto">
          <a:xfrm>
            <a:off x="467544" y="908720"/>
            <a:ext cx="4855251" cy="3581400"/>
          </a:xfrm>
          <a:prstGeom prst="rect">
            <a:avLst/>
          </a:prstGeom>
          <a:noFill/>
        </p:spPr>
      </p:pic>
      <p:pic>
        <p:nvPicPr>
          <p:cNvPr id="860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000" y="3708000"/>
            <a:ext cx="443206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Resources</a:t>
            </a:r>
            <a:endParaRPr lang="en-US" dirty="0"/>
          </a:p>
        </p:txBody>
      </p:sp>
      <p:sp>
        <p:nvSpPr>
          <p:cNvPr id="4" name="Slide Number Placeholder 3"/>
          <p:cNvSpPr>
            <a:spLocks noGrp="1"/>
          </p:cNvSpPr>
          <p:nvPr>
            <p:ph type="sldNum" sz="quarter" idx="11"/>
          </p:nvPr>
        </p:nvSpPr>
        <p:spPr/>
        <p:txBody>
          <a:bodyPr/>
          <a:lstStyle/>
          <a:p>
            <a:pPr>
              <a:defRPr/>
            </a:pPr>
            <a:fld id="{2F412C5C-C73A-4010-A543-514F6E608F97}" type="slidenum">
              <a:rPr lang="en-US" altLang="zh-CN" smtClean="0"/>
              <a:pPr>
                <a:defRPr/>
              </a:pPr>
              <a:t>8</a:t>
            </a:fld>
            <a:endParaRPr lang="en-US" altLang="zh-CN" dirty="0"/>
          </a:p>
        </p:txBody>
      </p:sp>
      <p:sp>
        <p:nvSpPr>
          <p:cNvPr id="6" name="Rectangle 5"/>
          <p:cNvSpPr/>
          <p:nvPr/>
        </p:nvSpPr>
        <p:spPr>
          <a:xfrm>
            <a:off x="990600" y="3933056"/>
            <a:ext cx="7661072" cy="2376264"/>
          </a:xfrm>
          <a:prstGeom prst="rect">
            <a:avLst/>
          </a:prstGeom>
          <a:noFill/>
        </p:spPr>
        <p:txBody>
          <a:bodyPr wrap="none" lIns="91440" tIns="45720" rIns="91440" bIns="45720">
            <a:normAutofit fontScale="92500" lnSpcReduction="20000"/>
          </a:bodyPr>
          <a:lstStyle/>
          <a:p>
            <a:r>
              <a:rPr lang="en-US" b="1" dirty="0" smtClean="0"/>
              <a:t>International Conference on Data Mining</a:t>
            </a:r>
          </a:p>
          <a:p>
            <a:endParaRPr lang="en-US" b="1" dirty="0" smtClean="0"/>
          </a:p>
          <a:p>
            <a:r>
              <a:rPr lang="en-US" b="1" dirty="0" smtClean="0"/>
              <a:t>International Conference on Data Engineering</a:t>
            </a:r>
          </a:p>
          <a:p>
            <a:endParaRPr lang="en-US" b="1" dirty="0" smtClean="0"/>
          </a:p>
          <a:p>
            <a:r>
              <a:rPr lang="en-US" b="1" dirty="0" smtClean="0"/>
              <a:t>International Conference on Machine Learning</a:t>
            </a:r>
          </a:p>
          <a:p>
            <a:endParaRPr lang="en-US" b="1" dirty="0"/>
          </a:p>
          <a:p>
            <a:r>
              <a:rPr lang="en-US" b="1" dirty="0" smtClean="0"/>
              <a:t>International Joint Conference on Artificial Intelligence</a:t>
            </a:r>
          </a:p>
          <a:p>
            <a:endParaRPr lang="en-US" b="1" dirty="0" smtClean="0"/>
          </a:p>
          <a:p>
            <a:r>
              <a:rPr lang="en-US" b="1" dirty="0" smtClean="0"/>
              <a:t>Pacific-Asia Conference on Knowledge Discovery and Data Mining</a:t>
            </a:r>
          </a:p>
          <a:p>
            <a:endParaRPr lang="en-US" b="1" dirty="0" smtClean="0"/>
          </a:p>
          <a:p>
            <a:r>
              <a:rPr lang="en-US" b="1" dirty="0" smtClean="0"/>
              <a:t>ACM SIGKDD Conference on Knowledge Discovery and Data Mining</a:t>
            </a:r>
          </a:p>
        </p:txBody>
      </p:sp>
      <p:pic>
        <p:nvPicPr>
          <p:cNvPr id="12" name="Picture 16" descr=" 数据挖掘概念与技术(原书第2版)"/>
          <p:cNvPicPr>
            <a:picLocks noChangeAspect="1" noChangeArrowheads="1"/>
          </p:cNvPicPr>
          <p:nvPr/>
        </p:nvPicPr>
        <p:blipFill>
          <a:blip r:embed="rId2" cstate="print"/>
          <a:srcRect/>
          <a:stretch>
            <a:fillRect/>
          </a:stretch>
        </p:blipFill>
        <p:spPr bwMode="auto">
          <a:xfrm>
            <a:off x="3747120" y="1447800"/>
            <a:ext cx="1905000" cy="1905000"/>
          </a:xfrm>
          <a:prstGeom prst="rect">
            <a:avLst/>
          </a:prstGeom>
          <a:noFill/>
        </p:spPr>
      </p:pic>
      <p:pic>
        <p:nvPicPr>
          <p:cNvPr id="17410" name="Picture 2" descr="http://t3.gstatic.com/images?q=tbn:ANd9GcQM65dog_4xNFOLK4-XhgHMWMeCqLQIoC105q9EDi_iNXuPav03">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23490" y="1447800"/>
            <a:ext cx="1452966" cy="190500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ttp://img3.douban.com/lpic/s1106138.jpg">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52120" y="1447800"/>
            <a:ext cx="13410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9552" y="1447800"/>
            <a:ext cx="1512168" cy="189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090936" y="14478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fade">
                                      <p:cBhvr>
                                        <p:cTn id="7" dur="500"/>
                                        <p:tgtEl>
                                          <p:spTgt spid="860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6019"/>
                                        </p:tgtEl>
                                        <p:attrNameLst>
                                          <p:attrName>style.visibility</p:attrName>
                                        </p:attrNameLst>
                                      </p:cBhvr>
                                      <p:to>
                                        <p:strVal val="visible"/>
                                      </p:to>
                                    </p:set>
                                    <p:animEffect transition="in" filter="fade">
                                      <p:cBhvr>
                                        <p:cTn id="11" dur="500"/>
                                        <p:tgtEl>
                                          <p:spTgt spid="860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434"/>
                                        </p:tgtEl>
                                        <p:attrNameLst>
                                          <p:attrName>style.visibility</p:attrName>
                                        </p:attrNameLst>
                                      </p:cBhvr>
                                      <p:to>
                                        <p:strVal val="visible"/>
                                      </p:to>
                                    </p:set>
                                    <p:animEffect transition="in" filter="fade">
                                      <p:cBhvr>
                                        <p:cTn id="19" dur="500"/>
                                        <p:tgtEl>
                                          <p:spTgt spid="184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410"/>
                                        </p:tgtEl>
                                        <p:attrNameLst>
                                          <p:attrName>style.visibility</p:attrName>
                                        </p:attrNameLst>
                                      </p:cBhvr>
                                      <p:to>
                                        <p:strVal val="visible"/>
                                      </p:to>
                                    </p:set>
                                    <p:animEffect transition="in" filter="fade">
                                      <p:cBhvr>
                                        <p:cTn id="23" dur="500"/>
                                        <p:tgtEl>
                                          <p:spTgt spid="17410"/>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anim calcmode="lin" valueType="num">
                                      <p:cBhvr>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42" presetClass="entr" presetSubtype="0" fill="hold" grpId="0" nodeType="after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fade">
                                      <p:cBhvr>
                                        <p:cTn id="34" dur="500"/>
                                        <p:tgtEl>
                                          <p:spTgt spid="6">
                                            <p:txEl>
                                              <p:pRg st="2" end="2"/>
                                            </p:txEl>
                                          </p:spTgt>
                                        </p:tgtEl>
                                      </p:cBhvr>
                                    </p:animEffect>
                                    <p:anim calcmode="lin" valueType="num">
                                      <p:cBhvr>
                                        <p:cTn id="3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6"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42" presetClass="entr" presetSubtype="0" fill="hold" grpId="0" nodeType="after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500"/>
                                        <p:tgtEl>
                                          <p:spTgt spid="6">
                                            <p:txEl>
                                              <p:pRg st="4" end="4"/>
                                            </p:txEl>
                                          </p:spTgt>
                                        </p:tgtEl>
                                      </p:cBhvr>
                                    </p:animEffect>
                                    <p:anim calcmode="lin" valueType="num">
                                      <p:cBhvr>
                                        <p:cTn id="4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1500"/>
                            </p:stCondLst>
                            <p:childTnLst>
                              <p:par>
                                <p:cTn id="44" presetID="42" presetClass="entr" presetSubtype="0" fill="hold" grpId="0" nodeType="after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animEffect transition="in" filter="fade">
                                      <p:cBhvr>
                                        <p:cTn id="46" dur="500"/>
                                        <p:tgtEl>
                                          <p:spTgt spid="6">
                                            <p:txEl>
                                              <p:pRg st="6" end="6"/>
                                            </p:txEl>
                                          </p:spTgt>
                                        </p:tgtEl>
                                      </p:cBhvr>
                                    </p:animEffect>
                                    <p:anim calcmode="lin" valueType="num">
                                      <p:cBhvr>
                                        <p:cTn id="4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8" dur="5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49" fill="hold">
                            <p:stCondLst>
                              <p:cond delay="2000"/>
                            </p:stCondLst>
                            <p:childTnLst>
                              <p:par>
                                <p:cTn id="50" presetID="42" presetClass="entr" presetSubtype="0" fill="hold" grpId="0" nodeType="after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fade">
                                      <p:cBhvr>
                                        <p:cTn id="52" dur="500"/>
                                        <p:tgtEl>
                                          <p:spTgt spid="6">
                                            <p:txEl>
                                              <p:pRg st="8" end="8"/>
                                            </p:txEl>
                                          </p:spTgt>
                                        </p:tgtEl>
                                      </p:cBhvr>
                                    </p:animEffect>
                                    <p:anim calcmode="lin" valueType="num">
                                      <p:cBhvr>
                                        <p:cTn id="5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55" fill="hold">
                            <p:stCondLst>
                              <p:cond delay="2500"/>
                            </p:stCondLst>
                            <p:childTnLst>
                              <p:par>
                                <p:cTn id="56" presetID="42" presetClass="entr" presetSubtype="0" fill="hold" grpId="0" nodeType="afterEffect">
                                  <p:stCondLst>
                                    <p:cond delay="0"/>
                                  </p:stCondLst>
                                  <p:childTnLst>
                                    <p:set>
                                      <p:cBhvr>
                                        <p:cTn id="57" dur="1" fill="hold">
                                          <p:stCondLst>
                                            <p:cond delay="0"/>
                                          </p:stCondLst>
                                        </p:cTn>
                                        <p:tgtEl>
                                          <p:spTgt spid="6">
                                            <p:txEl>
                                              <p:pRg st="10" end="10"/>
                                            </p:txEl>
                                          </p:spTgt>
                                        </p:tgtEl>
                                        <p:attrNameLst>
                                          <p:attrName>style.visibility</p:attrName>
                                        </p:attrNameLst>
                                      </p:cBhvr>
                                      <p:to>
                                        <p:strVal val="visible"/>
                                      </p:to>
                                    </p:set>
                                    <p:animEffect transition="in" filter="fade">
                                      <p:cBhvr>
                                        <p:cTn id="58" dur="500"/>
                                        <p:tgtEl>
                                          <p:spTgt spid="6">
                                            <p:txEl>
                                              <p:pRg st="10" end="10"/>
                                            </p:txEl>
                                          </p:spTgt>
                                        </p:tgtEl>
                                      </p:cBhvr>
                                    </p:animEffect>
                                    <p:anim calcmode="lin" valueType="num">
                                      <p:cBhvr>
                                        <p:cTn id="59"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60"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Learning Resources</a:t>
            </a:r>
            <a:endParaRPr lang="zh-CN" altLang="en-US" dirty="0"/>
          </a:p>
        </p:txBody>
      </p:sp>
      <p:sp>
        <p:nvSpPr>
          <p:cNvPr id="4" name="灯片编号占位符 3"/>
          <p:cNvSpPr>
            <a:spLocks noGrp="1"/>
          </p:cNvSpPr>
          <p:nvPr>
            <p:ph type="sldNum" sz="quarter" idx="11"/>
          </p:nvPr>
        </p:nvSpPr>
        <p:spPr/>
        <p:txBody>
          <a:bodyPr/>
          <a:lstStyle/>
          <a:p>
            <a:pPr>
              <a:defRPr/>
            </a:pPr>
            <a:fld id="{2F412C5C-C73A-4010-A543-514F6E608F97}" type="slidenum">
              <a:rPr lang="en-US" altLang="zh-CN" smtClean="0"/>
              <a:pPr>
                <a:defRPr/>
              </a:pPr>
              <a:t>9</a:t>
            </a:fld>
            <a:endParaRPr lang="en-US" altLang="zh-CN"/>
          </a:p>
        </p:txBody>
      </p:sp>
      <p:pic>
        <p:nvPicPr>
          <p:cNvPr id="86018" name="Picture 2" descr="http://www.siam.org/meetings/sdm13/images/springer.gif">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6889" y="1196753"/>
            <a:ext cx="1772863" cy="26451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15858" y="1200395"/>
            <a:ext cx="2040518" cy="282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21"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1472" y="4081889"/>
            <a:ext cx="17526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68391" y="4705350"/>
            <a:ext cx="295275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87824" y="1165313"/>
            <a:ext cx="2088232" cy="285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http://ewh.ieee.org/r10/w_australia/computer/index_files/CS60_color_gif.gif">
            <a:hlinkClick r:id="rId8"/>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580112" y="4783179"/>
            <a:ext cx="3096344" cy="112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04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6018"/>
                                        </p:tgtEl>
                                        <p:attrNameLst>
                                          <p:attrName>style.visibility</p:attrName>
                                        </p:attrNameLst>
                                      </p:cBhvr>
                                      <p:to>
                                        <p:strVal val="visible"/>
                                      </p:to>
                                    </p:set>
                                    <p:anim calcmode="lin" valueType="num">
                                      <p:cBhvr additive="base">
                                        <p:cTn id="17" dur="500" fill="hold"/>
                                        <p:tgtEl>
                                          <p:spTgt spid="86018"/>
                                        </p:tgtEl>
                                        <p:attrNameLst>
                                          <p:attrName>ppt_x</p:attrName>
                                        </p:attrNameLst>
                                      </p:cBhvr>
                                      <p:tavLst>
                                        <p:tav tm="0">
                                          <p:val>
                                            <p:strVal val="0-#ppt_w/2"/>
                                          </p:val>
                                        </p:tav>
                                        <p:tav tm="100000">
                                          <p:val>
                                            <p:strVal val="#ppt_x"/>
                                          </p:val>
                                        </p:tav>
                                      </p:tavLst>
                                    </p:anim>
                                    <p:anim calcmode="lin" valueType="num">
                                      <p:cBhvr additive="base">
                                        <p:cTn id="18" dur="500" fill="hold"/>
                                        <p:tgtEl>
                                          <p:spTgt spid="8601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86021"/>
                                        </p:tgtEl>
                                        <p:attrNameLst>
                                          <p:attrName>style.visibility</p:attrName>
                                        </p:attrNameLst>
                                      </p:cBhvr>
                                      <p:to>
                                        <p:strVal val="visible"/>
                                      </p:to>
                                    </p:set>
                                    <p:anim calcmode="lin" valueType="num">
                                      <p:cBhvr additive="base">
                                        <p:cTn id="22" dur="500" fill="hold"/>
                                        <p:tgtEl>
                                          <p:spTgt spid="86021"/>
                                        </p:tgtEl>
                                        <p:attrNameLst>
                                          <p:attrName>ppt_x</p:attrName>
                                        </p:attrNameLst>
                                      </p:cBhvr>
                                      <p:tavLst>
                                        <p:tav tm="0">
                                          <p:val>
                                            <p:strVal val="0-#ppt_w/2"/>
                                          </p:val>
                                        </p:tav>
                                        <p:tav tm="100000">
                                          <p:val>
                                            <p:strVal val="#ppt_x"/>
                                          </p:val>
                                        </p:tav>
                                      </p:tavLst>
                                    </p:anim>
                                    <p:anim calcmode="lin" valueType="num">
                                      <p:cBhvr additive="base">
                                        <p:cTn id="23" dur="500" fill="hold"/>
                                        <p:tgtEl>
                                          <p:spTgt spid="8602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mple">
  <a:themeElements>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2"/>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1F52C0"/>
        </a:dk1>
        <a:lt1>
          <a:srgbClr val="FFFFFF"/>
        </a:lt1>
        <a:dk2>
          <a:srgbClr val="000000"/>
        </a:dk2>
        <a:lt2>
          <a:srgbClr val="D6E1E2"/>
        </a:lt2>
        <a:accent1>
          <a:srgbClr val="E38B55"/>
        </a:accent1>
        <a:accent2>
          <a:srgbClr val="CB81D5"/>
        </a:accent2>
        <a:accent3>
          <a:srgbClr val="FFFFFF"/>
        </a:accent3>
        <a:accent4>
          <a:srgbClr val="1945A4"/>
        </a:accent4>
        <a:accent5>
          <a:srgbClr val="EFC4B4"/>
        </a:accent5>
        <a:accent6>
          <a:srgbClr val="B874C1"/>
        </a:accent6>
        <a:hlink>
          <a:srgbClr val="705FC3"/>
        </a:hlink>
        <a:folHlink>
          <a:srgbClr val="83A6A7"/>
        </a:folHlink>
      </a:clrScheme>
      <a:clrMap bg1="lt1" tx1="dk1" bg2="lt2" tx2="dk2" accent1="accent1" accent2="accent2" accent3="accent3" accent4="accent4" accent5="accent5" accent6="accent6" hlink="hlink" folHlink="folHlink"/>
    </a:extraClrScheme>
    <a:extraClrScheme>
      <a:clrScheme name="sample 2">
        <a:dk1>
          <a:srgbClr val="113F71"/>
        </a:dk1>
        <a:lt1>
          <a:srgbClr val="FFFFFF"/>
        </a:lt1>
        <a:dk2>
          <a:srgbClr val="000000"/>
        </a:dk2>
        <a:lt2>
          <a:srgbClr val="C1D1D3"/>
        </a:lt2>
        <a:accent1>
          <a:srgbClr val="2D7ACF"/>
        </a:accent1>
        <a:accent2>
          <a:srgbClr val="99CC00"/>
        </a:accent2>
        <a:accent3>
          <a:srgbClr val="FFFFFF"/>
        </a:accent3>
        <a:accent4>
          <a:srgbClr val="0D345F"/>
        </a:accent4>
        <a:accent5>
          <a:srgbClr val="ADBEE4"/>
        </a:accent5>
        <a:accent6>
          <a:srgbClr val="8AB900"/>
        </a:accent6>
        <a:hlink>
          <a:srgbClr val="5AABCC"/>
        </a:hlink>
        <a:folHlink>
          <a:srgbClr val="BD9E61"/>
        </a:folHlink>
      </a:clrScheme>
      <a:clrMap bg1="lt1" tx1="dk1" bg2="lt2" tx2="dk2" accent1="accent1" accent2="accent2" accent3="accent3" accent4="accent4" accent5="accent5" accent6="accent6" hlink="hlink" folHlink="folHlink"/>
    </a:extraClrScheme>
    <a:extraClrScheme>
      <a:clrScheme name="sample 3">
        <a:dk1>
          <a:srgbClr val="1F2163"/>
        </a:dk1>
        <a:lt1>
          <a:srgbClr val="FFFFFF"/>
        </a:lt1>
        <a:dk2>
          <a:srgbClr val="000000"/>
        </a:dk2>
        <a:lt2>
          <a:srgbClr val="CCD8DA"/>
        </a:lt2>
        <a:accent1>
          <a:srgbClr val="4067CA"/>
        </a:accent1>
        <a:accent2>
          <a:srgbClr val="00B4B0"/>
        </a:accent2>
        <a:accent3>
          <a:srgbClr val="FFFFFF"/>
        </a:accent3>
        <a:accent4>
          <a:srgbClr val="191B53"/>
        </a:accent4>
        <a:accent5>
          <a:srgbClr val="AFB8E1"/>
        </a:accent5>
        <a:accent6>
          <a:srgbClr val="00A39F"/>
        </a:accent6>
        <a:hlink>
          <a:srgbClr val="6DB1DF"/>
        </a:hlink>
        <a:folHlink>
          <a:srgbClr val="9292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17162</TotalTime>
  <Words>3163</Words>
  <Application>Microsoft Office PowerPoint</Application>
  <PresentationFormat>全屏显示(4:3)</PresentationFormat>
  <Paragraphs>426</Paragraphs>
  <Slides>55</Slides>
  <Notes>27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57" baseType="lpstr">
      <vt:lpstr>sample</vt:lpstr>
      <vt:lpstr>公式</vt:lpstr>
      <vt:lpstr>Python大数据分析原理与应用  </vt:lpstr>
      <vt:lpstr>Interdisciplinary</vt:lpstr>
      <vt:lpstr>Mining? Warehousing? </vt:lpstr>
      <vt:lpstr>Technology Advancement</vt:lpstr>
      <vt:lpstr>Technology Advancement</vt:lpstr>
      <vt:lpstr>The World of Data</vt:lpstr>
      <vt:lpstr>Data Rich, Information Poor</vt:lpstr>
      <vt:lpstr>Learning Resources</vt:lpstr>
      <vt:lpstr>Learning Resources</vt:lpstr>
      <vt:lpstr>Learning Resources</vt:lpstr>
      <vt:lpstr>Data</vt:lpstr>
      <vt:lpstr>What is Big Data?</vt:lpstr>
      <vt:lpstr>Big Data</vt:lpstr>
      <vt:lpstr>Public Security</vt:lpstr>
      <vt:lpstr>Health Care Application</vt:lpstr>
      <vt:lpstr>Location Data: Urban Planning</vt:lpstr>
      <vt:lpstr>Location Data: Mobile User</vt:lpstr>
      <vt:lpstr>Location Data: Shopper</vt:lpstr>
      <vt:lpstr>Retail Data: Targeted Marketing</vt:lpstr>
      <vt:lpstr>Retail Data: Sentiment Analysis</vt:lpstr>
      <vt:lpstr>Social Networks</vt:lpstr>
      <vt:lpstr>Sports</vt:lpstr>
      <vt:lpstr>Open Data</vt:lpstr>
      <vt:lpstr>Where to find data?</vt:lpstr>
      <vt:lpstr>Open Government Data</vt:lpstr>
      <vt:lpstr>Big Data Analytics</vt:lpstr>
      <vt:lpstr>Is BDA really important?</vt:lpstr>
      <vt:lpstr>Business Intelligence</vt:lpstr>
      <vt:lpstr>From Data To Intelligence</vt:lpstr>
      <vt:lpstr>Data Integration &amp; Analysis</vt:lpstr>
      <vt:lpstr>The Process of Big Data Analytics</vt:lpstr>
      <vt:lpstr>PowerPoint 演示文稿</vt:lpstr>
      <vt:lpstr>PowerPoint 演示文稿</vt:lpstr>
      <vt:lpstr>Techniques - Classification</vt:lpstr>
      <vt:lpstr>Classification Boundaries</vt:lpstr>
      <vt:lpstr>Overfitting – Classification</vt:lpstr>
      <vt:lpstr>Techniques - Clustering</vt:lpstr>
      <vt:lpstr>Hierarchical Clustering</vt:lpstr>
      <vt:lpstr>Techniques – Regression</vt:lpstr>
      <vt:lpstr>Overfitting – Regression</vt:lpstr>
      <vt:lpstr>Seeing is Knowing</vt:lpstr>
      <vt:lpstr>Performance Dashboard</vt:lpstr>
      <vt:lpstr>PowerPoint 演示文稿</vt:lpstr>
      <vt:lpstr>Data Preprocessing</vt:lpstr>
      <vt:lpstr>Data Preprocessing</vt:lpstr>
      <vt:lpstr>Internet Privacy</vt:lpstr>
      <vt:lpstr>Privacy Protection</vt:lpstr>
      <vt:lpstr>The Big Picture</vt:lpstr>
      <vt:lpstr>No Free Lunch</vt:lpstr>
      <vt:lpstr>Just in Case Someone Asks …</vt:lpstr>
      <vt:lpstr>Just in Case Someone Asks …</vt:lpstr>
      <vt:lpstr>Grouping</vt:lpstr>
      <vt:lpstr>Violent Crime vs. Video Game相关性</vt:lpstr>
      <vt:lpstr>Survivorship Bias</vt:lpstr>
      <vt:lpstr>PowerPoint 演示文稿</vt:lpstr>
    </vt:vector>
  </TitlesOfParts>
  <Company>GuildDesign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ThemeGallery.com</dc:creator>
  <cp:lastModifiedBy>Windows 用户</cp:lastModifiedBy>
  <cp:revision>1695</cp:revision>
  <dcterms:created xsi:type="dcterms:W3CDTF">2004-08-26T06:30:40Z</dcterms:created>
  <dcterms:modified xsi:type="dcterms:W3CDTF">2023-02-21T04:34:59Z</dcterms:modified>
</cp:coreProperties>
</file>